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8" r:id="rId3"/>
    <p:sldId id="363" r:id="rId4"/>
    <p:sldId id="379" r:id="rId5"/>
    <p:sldId id="367" r:id="rId6"/>
    <p:sldId id="380" r:id="rId7"/>
    <p:sldId id="360" r:id="rId8"/>
    <p:sldId id="376" r:id="rId9"/>
    <p:sldId id="381" r:id="rId10"/>
    <p:sldId id="361" r:id="rId11"/>
    <p:sldId id="372" r:id="rId12"/>
    <p:sldId id="373" r:id="rId13"/>
    <p:sldId id="341" r:id="rId14"/>
    <p:sldId id="375" r:id="rId15"/>
    <p:sldId id="370" r:id="rId16"/>
    <p:sldId id="377" r:id="rId17"/>
    <p:sldId id="382" r:id="rId18"/>
    <p:sldId id="338" r:id="rId19"/>
  </p:sldIdLst>
  <p:sldSz cx="9144000" cy="6858000" type="screen4x3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83"/>
    <a:srgbClr val="0000FF"/>
    <a:srgbClr val="005B94"/>
    <a:srgbClr val="0177C1"/>
    <a:srgbClr val="FF9900"/>
    <a:srgbClr val="FFCB08"/>
    <a:srgbClr val="00CC00"/>
    <a:srgbClr val="A7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sqdsdS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9748BEB-836D-8C44-95DF-EF6EFA16620E}" type="datetime1">
              <a:rPr lang="fr-FR"/>
              <a:pPr>
                <a:defRPr/>
              </a:pPr>
              <a:t>06/05/15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EF743CA3-B5AE-874F-81CC-687B5021A5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948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sqdsdS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E246097-4210-724B-AD0E-3442C9468301}" type="datetime1">
              <a:rPr lang="fr-FR"/>
              <a:pPr>
                <a:defRPr/>
              </a:pPr>
              <a:t>06/05/15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70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D96AD8B1-9362-394D-BA85-9C67AB1902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984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3851920" y="6330950"/>
            <a:ext cx="5219055" cy="319088"/>
          </a:xfrm>
          <a:prstGeom prst="roundRect">
            <a:avLst/>
          </a:prstGeom>
          <a:solidFill>
            <a:schemeClr val="bg1"/>
          </a:solidFill>
          <a:ln>
            <a:solidFill>
              <a:srgbClr val="A5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115200" anchor="ctr"/>
          <a:lstStyle/>
          <a:p>
            <a:pPr algn="ctr" eaLnBrk="1" hangingPunct="1">
              <a:defRPr/>
            </a:pPr>
            <a:r>
              <a:rPr lang="fr-FR" sz="1200" b="1" u="none" dirty="0" err="1" smtClean="0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rPr>
              <a:t>www.saferinternet.org</a:t>
            </a:r>
            <a:r>
              <a:rPr lang="fr-FR" sz="1200" b="1" u="none" dirty="0" smtClean="0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rPr>
              <a:t>- </a:t>
            </a:r>
            <a:r>
              <a:rPr lang="fr-FR" sz="1200" b="1" u="none" dirty="0" err="1" smtClean="0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rPr>
              <a:t>www.esafetylabel.eu</a:t>
            </a:r>
            <a:r>
              <a:rPr lang="fr-FR" sz="1200" b="1" u="none" dirty="0" smtClean="0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rPr>
              <a:t> - </a:t>
            </a:r>
            <a:r>
              <a:rPr lang="fr-FR" sz="1200" b="1" u="none" dirty="0" err="1" smtClean="0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rPr>
              <a:t>www.webwewant.eu</a:t>
            </a:r>
            <a:r>
              <a:rPr lang="fr-FR" sz="1200" b="1" u="none" dirty="0" smtClean="0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fr-FR" sz="1200" b="1" u="none" dirty="0">
              <a:solidFill>
                <a:srgbClr val="0177C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6400" y="2514600"/>
            <a:ext cx="6643734" cy="1500198"/>
          </a:xfrm>
        </p:spPr>
        <p:txBody>
          <a:bodyPr>
            <a:noAutofit/>
          </a:bodyPr>
          <a:lstStyle>
            <a:lvl1pPr algn="r">
              <a:defRPr>
                <a:solidFill>
                  <a:srgbClr val="0177C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57356" y="5072074"/>
            <a:ext cx="6643734" cy="113823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177C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4969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99404"/>
          </a:xfrm>
          <a:solidFill>
            <a:srgbClr val="0177C1">
              <a:alpha val="72000"/>
            </a:srgbClr>
          </a:solidFill>
        </p:spPr>
        <p:txBody>
          <a:bodyPr lIns="72000" tIns="36000" rIns="72000" bIns="108000" anchor="t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411675"/>
          </a:xfrm>
        </p:spPr>
        <p:txBody>
          <a:bodyPr/>
          <a:lstStyle>
            <a:lvl1pPr>
              <a:buClr>
                <a:srgbClr val="FFCB08"/>
              </a:buClr>
              <a:buSzPct val="125000"/>
              <a:defRPr>
                <a:solidFill>
                  <a:srgbClr val="005B9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6B83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FCB08"/>
              </a:buClr>
              <a:buSzPct val="125000"/>
              <a:defRPr>
                <a:solidFill>
                  <a:srgbClr val="005B9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6B83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FCB08"/>
              </a:buClr>
              <a:buSzPct val="125000"/>
              <a:defRPr>
                <a:solidFill>
                  <a:srgbClr val="005B9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5898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99404"/>
          </a:xfrm>
          <a:solidFill>
            <a:srgbClr val="0177C1">
              <a:alpha val="72000"/>
            </a:srgbClr>
          </a:solidFill>
        </p:spPr>
        <p:txBody>
          <a:bodyPr lIns="72000" tIns="36000" rIns="72000" bIns="108000" anchor="t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3971924" cy="4411675"/>
          </a:xfrm>
        </p:spPr>
        <p:txBody>
          <a:bodyPr/>
          <a:lstStyle>
            <a:lvl1pPr>
              <a:buClr>
                <a:srgbClr val="FFCB08"/>
              </a:buClr>
              <a:buSzPct val="125000"/>
              <a:defRPr>
                <a:solidFill>
                  <a:srgbClr val="005B9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6B83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FCB08"/>
              </a:buClr>
              <a:buSzPct val="125000"/>
              <a:defRPr>
                <a:solidFill>
                  <a:srgbClr val="005B9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6B83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FCB08"/>
              </a:buClr>
              <a:buSzPct val="125000"/>
              <a:defRPr>
                <a:solidFill>
                  <a:srgbClr val="005B9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4643438" y="1714500"/>
            <a:ext cx="4000500" cy="4429125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7786688" y="71438"/>
            <a:ext cx="990600" cy="285750"/>
          </a:xfrm>
        </p:spPr>
        <p:txBody>
          <a:bodyPr/>
          <a:lstStyle>
            <a:lvl1pPr algn="r">
              <a:defRPr b="1">
                <a:solidFill>
                  <a:srgbClr val="0177C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28/01/2009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28625" y="71438"/>
            <a:ext cx="7215188" cy="276225"/>
          </a:xfrm>
        </p:spPr>
        <p:txBody>
          <a:bodyPr>
            <a:spAutoFit/>
          </a:bodyPr>
          <a:lstStyle>
            <a:lvl1pPr algn="r">
              <a:defRPr b="1">
                <a:solidFill>
                  <a:srgbClr val="0177C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Powerpoint template - Patricia Munoz King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521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99404"/>
          </a:xfrm>
          <a:solidFill>
            <a:srgbClr val="0177C1">
              <a:alpha val="72000"/>
            </a:srgbClr>
          </a:solidFill>
        </p:spPr>
        <p:txBody>
          <a:bodyPr lIns="72000" tIns="36000" rIns="72000" bIns="108000" anchor="t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1141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eun_partnershi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9" r="63579" b="9396"/>
          <a:stretch>
            <a:fillRect/>
          </a:stretch>
        </p:blipFill>
        <p:spPr bwMode="auto">
          <a:xfrm>
            <a:off x="762000" y="6305550"/>
            <a:ext cx="723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9404"/>
          </a:xfrm>
          <a:solidFill>
            <a:srgbClr val="0177C1">
              <a:alpha val="72000"/>
            </a:srgbClr>
          </a:solidFill>
        </p:spPr>
        <p:txBody>
          <a:bodyPr lIns="72000" tIns="36000" rIns="72000" bIns="108000" anchor="t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535474"/>
      </p:ext>
    </p:extLst>
  </p:cSld>
  <p:clrMapOvr>
    <a:masterClrMapping/>
  </p:clrMapOvr>
  <p:transition xmlns:p14="http://schemas.microsoft.com/office/powerpoint/2010/main"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5226-B91A-4E44-8F54-82177EAF465B}" type="datetimeFigureOut">
              <a:rPr lang="fr-FR" smtClean="0"/>
              <a:t>06/05/15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6474-AB1C-EE46-9F6D-7DFE9AC68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1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EFD9D14-F947-5D4B-B670-3858E73AC9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p:transition xmlns:p14="http://schemas.microsoft.com/office/powerpoint/2010/main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org/digitaluniverse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safetylabel.eu" TargetMode="Externa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ebwewant.eu/fr/web/guest/inicio" TargetMode="Externa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nternetsanscrainte.fr/" TargetMode="Externa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6"/>
          <p:cNvSpPr txBox="1">
            <a:spLocks/>
          </p:cNvSpPr>
          <p:nvPr/>
        </p:nvSpPr>
        <p:spPr bwMode="auto">
          <a:xfrm>
            <a:off x="179512" y="3048000"/>
            <a:ext cx="8750176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3600" b="1" dirty="0" smtClean="0">
                <a:solidFill>
                  <a:srgbClr val="002060"/>
                </a:solidFill>
                <a:cs typeface="Arial" charset="0"/>
              </a:rPr>
              <a:t>Vers un meilleur internet</a:t>
            </a:r>
          </a:p>
          <a:p>
            <a:pPr algn="r" eaLnBrk="1" hangingPunct="1"/>
            <a:r>
              <a:rPr lang="fr-FR" sz="3200" b="1" i="1" dirty="0" smtClean="0">
                <a:solidFill>
                  <a:srgbClr val="002060"/>
                </a:solidFill>
                <a:cs typeface="Arial" charset="0"/>
              </a:rPr>
              <a:t>Quelques bonnes pratiques de l’Europe</a:t>
            </a:r>
            <a:endParaRPr lang="fr-FR" sz="3200" b="1" i="1" dirty="0">
              <a:solidFill>
                <a:srgbClr val="002060"/>
              </a:solidFill>
              <a:cs typeface="Arial" charset="0"/>
            </a:endParaRPr>
          </a:p>
          <a:p>
            <a:pPr algn="r" eaLnBrk="1" hangingPunct="1"/>
            <a:endParaRPr lang="fr-FR" sz="3200" b="1" dirty="0">
              <a:solidFill>
                <a:srgbClr val="002060"/>
              </a:solidFill>
              <a:cs typeface="Arial" charset="0"/>
            </a:endParaRPr>
          </a:p>
          <a:p>
            <a:pPr algn="r" eaLnBrk="1" hangingPunct="1"/>
            <a:r>
              <a:rPr lang="fr-FR" sz="2000" b="1" i="1" dirty="0">
                <a:solidFill>
                  <a:srgbClr val="002060"/>
                </a:solidFill>
                <a:cs typeface="Arial" charset="0"/>
              </a:rPr>
              <a:t>Janice </a:t>
            </a:r>
            <a:r>
              <a:rPr lang="fr-FR" sz="2000" b="1" i="1" dirty="0" smtClean="0">
                <a:solidFill>
                  <a:srgbClr val="002060"/>
                </a:solidFill>
                <a:cs typeface="Arial" charset="0"/>
              </a:rPr>
              <a:t>Richardson, </a:t>
            </a:r>
          </a:p>
          <a:p>
            <a:pPr algn="r" eaLnBrk="1" hangingPunct="1"/>
            <a:r>
              <a:rPr lang="fr-FR" sz="2000" b="1" i="1" dirty="0" smtClean="0">
                <a:solidFill>
                  <a:srgbClr val="002060"/>
                </a:solidFill>
                <a:cs typeface="Arial" charset="0"/>
              </a:rPr>
              <a:t>Gabon, mai 2015</a:t>
            </a:r>
            <a:endParaRPr lang="fr-FR" sz="2000" b="1" i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0088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Sensibilisation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des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familles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512" y="404664"/>
            <a:ext cx="883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79646"/>
              </a:buClr>
            </a:pPr>
            <a:endParaRPr lang="fr-BE" sz="2400" dirty="0">
              <a:latin typeface="Comic Sans MS" charset="0"/>
              <a:cs typeface="Comic Sans MS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79646"/>
              </a:buClr>
              <a:buFont typeface="Wingdings" charset="0"/>
              <a:buChar char="v"/>
            </a:pPr>
            <a:r>
              <a:rPr lang="fr-BE" sz="2400" dirty="0">
                <a:latin typeface="Comic Sans MS" charset="0"/>
                <a:cs typeface="Comic Sans MS" charset="0"/>
              </a:rPr>
              <a:t> </a:t>
            </a:r>
            <a:r>
              <a:rPr lang="fr-BE" sz="2400" dirty="0" smtClean="0">
                <a:latin typeface="Comic Sans MS" charset="0"/>
                <a:cs typeface="Comic Sans MS" charset="0"/>
              </a:rPr>
              <a:t>promouvoir la participation</a:t>
            </a:r>
            <a:r>
              <a:rPr lang="fr-BE" sz="2400" dirty="0" smtClean="0">
                <a:latin typeface="Comic Sans MS" charset="0"/>
                <a:cs typeface="Comic Sans MS" charset="0"/>
              </a:rPr>
              <a:t> de la famille élargie</a:t>
            </a:r>
            <a:endParaRPr lang="fr-BE" sz="2400" dirty="0" smtClean="0">
              <a:latin typeface="Comic Sans MS" charset="0"/>
              <a:cs typeface="Comic Sans MS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79646"/>
              </a:buClr>
              <a:buFont typeface="Wingdings" charset="0"/>
              <a:buChar char="v"/>
            </a:pPr>
            <a:r>
              <a:rPr lang="fr-BE" sz="2400" dirty="0" smtClean="0">
                <a:latin typeface="Comic Sans MS" charset="0"/>
                <a:cs typeface="Comic Sans MS" charset="0"/>
              </a:rPr>
              <a:t> </a:t>
            </a:r>
            <a:r>
              <a:rPr lang="fr-BE" sz="2400" dirty="0" smtClean="0">
                <a:latin typeface="Comic Sans MS" charset="0"/>
                <a:cs typeface="Comic Sans MS" charset="0"/>
              </a:rPr>
              <a:t>mettre au cœur </a:t>
            </a:r>
            <a:r>
              <a:rPr lang="fr-BE" sz="2400" dirty="0">
                <a:latin typeface="Comic Sans MS" charset="0"/>
                <a:cs typeface="Comic Sans MS" charset="0"/>
              </a:rPr>
              <a:t>du débat les valeurs </a:t>
            </a:r>
            <a:r>
              <a:rPr lang="fr-BE" sz="2400" dirty="0" smtClean="0">
                <a:latin typeface="Comic Sans MS" charset="0"/>
                <a:cs typeface="Comic Sans MS" charset="0"/>
              </a:rPr>
              <a:t>familiales</a:t>
            </a:r>
            <a:endParaRPr lang="fr-BE" sz="2400" dirty="0" smtClean="0">
              <a:latin typeface="Comic Sans MS" charset="0"/>
              <a:cs typeface="Comic Sans MS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79646"/>
              </a:buClr>
              <a:buFont typeface="Wingdings" charset="0"/>
              <a:buChar char="v"/>
            </a:pPr>
            <a:r>
              <a:rPr lang="fr-BE" sz="2400" dirty="0" smtClean="0">
                <a:latin typeface="Comic Sans MS" charset="0"/>
                <a:cs typeface="Comic Sans MS" charset="0"/>
              </a:rPr>
              <a:t> </a:t>
            </a:r>
            <a:r>
              <a:rPr lang="fr-BE" sz="2400" dirty="0" smtClean="0">
                <a:latin typeface="Comic Sans MS" charset="0"/>
                <a:cs typeface="Comic Sans MS" charset="0"/>
              </a:rPr>
              <a:t>montrer aux enfants les « bons » comportements en ligne</a:t>
            </a:r>
            <a:endParaRPr lang="fr-BE" sz="2400" dirty="0">
              <a:latin typeface="Comic Sans MS" charset="0"/>
              <a:cs typeface="Comic Sans MS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79646"/>
              </a:buClr>
              <a:buFont typeface="Wingdings" charset="0"/>
              <a:buChar char="v"/>
            </a:pPr>
            <a:r>
              <a:rPr lang="fr-BE" sz="2400" dirty="0" smtClean="0">
                <a:latin typeface="Comic Sans MS" charset="0"/>
                <a:cs typeface="Comic Sans MS" charset="0"/>
              </a:rPr>
              <a:t> </a:t>
            </a:r>
            <a:r>
              <a:rPr lang="fr-BE" sz="2400" dirty="0" smtClean="0">
                <a:latin typeface="Comic Sans MS" charset="0"/>
                <a:cs typeface="Comic Sans MS" charset="0"/>
              </a:rPr>
              <a:t>guider les familles à intervenir de manière efficace</a:t>
            </a:r>
            <a:endParaRPr lang="fr-BE" sz="2400" dirty="0" smtClean="0">
              <a:latin typeface="Comic Sans MS" charset="0"/>
              <a:cs typeface="Comic Sans MS" charset="0"/>
            </a:endParaRPr>
          </a:p>
        </p:txBody>
      </p:sp>
      <p:pic>
        <p:nvPicPr>
          <p:cNvPr id="4" name="Picture 3" descr="Vodafone Digital Parenting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473">
            <a:off x="6523384" y="3374478"/>
            <a:ext cx="2278962" cy="322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221088"/>
            <a:ext cx="3644900" cy="2755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861048"/>
            <a:ext cx="3014009" cy="19045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5"/>
          <p:cNvSpPr txBox="1">
            <a:spLocks noChangeArrowheads="1"/>
          </p:cNvSpPr>
          <p:nvPr/>
        </p:nvSpPr>
        <p:spPr bwMode="auto">
          <a:xfrm>
            <a:off x="1691680" y="1124744"/>
            <a:ext cx="7632848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Auto-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évaluation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 par 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l’équipe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enseignant</a:t>
            </a:r>
            <a:endParaRPr lang="en-US" sz="2800" dirty="0">
              <a:solidFill>
                <a:schemeClr val="tx1"/>
              </a:solidFill>
              <a:latin typeface="Charter Black" charset="0"/>
              <a:cs typeface="Charter Black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427985" y="1700643"/>
            <a:ext cx="792088" cy="576064"/>
          </a:xfrm>
          <a:prstGeom prst="downArrow">
            <a:avLst/>
          </a:prstGeom>
          <a:solidFill>
            <a:srgbClr val="B5AD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908176" y="2192340"/>
            <a:ext cx="7235824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Plan 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d’action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arter Black" charset="0"/>
                <a:cs typeface="Charter Black" charset="0"/>
              </a:rPr>
              <a:t>plan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téléchargement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preuves</a:t>
            </a:r>
            <a:endParaRPr lang="en-US" sz="2800" dirty="0">
              <a:solidFill>
                <a:schemeClr val="tx1"/>
              </a:solidFill>
              <a:latin typeface="Charter Black" charset="0"/>
              <a:cs typeface="Charter Black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 rot="1647162">
            <a:off x="5668302" y="5307340"/>
            <a:ext cx="792088" cy="576064"/>
          </a:xfrm>
          <a:prstGeom prst="downArrow">
            <a:avLst/>
          </a:prstGeom>
          <a:solidFill>
            <a:srgbClr val="B5AD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9904739">
            <a:off x="3293013" y="5310356"/>
            <a:ext cx="792088" cy="576064"/>
          </a:xfrm>
          <a:prstGeom prst="downArrow">
            <a:avLst/>
          </a:prstGeom>
          <a:solidFill>
            <a:srgbClr val="B5AD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20255068">
            <a:off x="5957045" y="2768105"/>
            <a:ext cx="792088" cy="576064"/>
          </a:xfrm>
          <a:prstGeom prst="downArrow">
            <a:avLst/>
          </a:prstGeom>
          <a:solidFill>
            <a:srgbClr val="B5AD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422282">
            <a:off x="3369073" y="2768104"/>
            <a:ext cx="792088" cy="576064"/>
          </a:xfrm>
          <a:prstGeom prst="downArrow">
            <a:avLst/>
          </a:prstGeom>
          <a:solidFill>
            <a:srgbClr val="B5AD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835150" y="6092827"/>
            <a:ext cx="6408738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harter Black" charset="0"/>
                <a:cs typeface="Charter Black" charset="0"/>
              </a:rPr>
              <a:t>Re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évaluation</a:t>
            </a:r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 et </a:t>
            </a:r>
            <a:r>
              <a:rPr lang="en-US" sz="2800" dirty="0">
                <a:solidFill>
                  <a:schemeClr val="tx1"/>
                </a:solidFill>
                <a:latin typeface="Charter Black" charset="0"/>
                <a:cs typeface="Charter Black" charset="0"/>
              </a:rPr>
              <a:t>re-accreditation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63714" y="3284538"/>
            <a:ext cx="2376487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Ressources</a:t>
            </a:r>
            <a:endParaRPr lang="en-US" sz="2800" dirty="0">
              <a:solidFill>
                <a:schemeClr val="tx1"/>
              </a:solidFill>
              <a:latin typeface="Charter Black" charset="0"/>
              <a:cs typeface="Charter Black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940426" y="3284538"/>
            <a:ext cx="2376488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harter Black" charset="0"/>
                <a:cs typeface="Charter Black" charset="0"/>
              </a:rPr>
              <a:t>Formation</a:t>
            </a:r>
            <a:endParaRPr lang="en-US" sz="2800" dirty="0">
              <a:solidFill>
                <a:schemeClr val="tx1"/>
              </a:solidFill>
              <a:latin typeface="Charter Black" charset="0"/>
              <a:cs typeface="Charter Black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331914" y="3933825"/>
            <a:ext cx="316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Chartes d’utilisation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Fiches d’évaluation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Les bonnes pratiques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Les outils didactiques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508104" y="3933825"/>
            <a:ext cx="338507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Forum d’échanges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Accès aux stages en lignes et aux MOOC Participation aux évènements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6" y="914400"/>
            <a:ext cx="1627188" cy="1800227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0" y="116632"/>
            <a:ext cx="9144000" cy="700088"/>
          </a:xfrm>
          <a:prstGeom prst="rect">
            <a:avLst/>
          </a:prstGeom>
          <a:solidFill>
            <a:srgbClr val="0177C1">
              <a:alpha val="72156"/>
            </a:srgb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Renforcement des capacité</a:t>
            </a:r>
            <a:r>
              <a:rPr lang="fr-FR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fr-FR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à l’école</a:t>
            </a:r>
            <a:endParaRPr lang="fr-FR" sz="3600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/>
          <a:stretch/>
        </p:blipFill>
        <p:spPr bwMode="auto">
          <a:xfrm>
            <a:off x="547689" y="1964267"/>
            <a:ext cx="8053276" cy="40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1500" y="1388533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Les forces et </a:t>
            </a:r>
            <a:r>
              <a:rPr lang="fr-FR" sz="2000" i="1" dirty="0" smtClean="0"/>
              <a:t>faiblesses </a:t>
            </a:r>
            <a:r>
              <a:rPr lang="fr-FR" sz="2000" i="1" dirty="0" smtClean="0"/>
              <a:t>de 1000 écoles en Europe, avril </a:t>
            </a:r>
            <a:r>
              <a:rPr lang="fr-FR" sz="2000" i="1" dirty="0" smtClean="0"/>
              <a:t>2015</a:t>
            </a:r>
            <a:endParaRPr lang="fr-FR" sz="2000" i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16632"/>
            <a:ext cx="9144000" cy="700088"/>
          </a:xfrm>
          <a:prstGeom prst="rect">
            <a:avLst/>
          </a:prstGeom>
          <a:solidFill>
            <a:srgbClr val="0177C1">
              <a:alpha val="72156"/>
            </a:srgb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Benchmarking</a:t>
            </a:r>
            <a:r>
              <a:rPr lang="fr-FR" sz="3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: politique, pratique, </a:t>
            </a:r>
            <a:r>
              <a:rPr lang="fr-FR" sz="3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infrastructure</a:t>
            </a:r>
            <a:endParaRPr lang="fr-FR" sz="3200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4988" y="3733800"/>
            <a:ext cx="20574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2362200"/>
            <a:ext cx="20574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4572000"/>
            <a:ext cx="20574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476672"/>
            <a:ext cx="20574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500063" y="43354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Information</a:t>
            </a: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6477000" y="2976563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BE" b="1"/>
              <a:t>Responsabilité</a:t>
            </a:r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1143000" y="990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BE" b="1"/>
              <a:t>Créativité</a:t>
            </a:r>
          </a:p>
        </p:txBody>
      </p:sp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4064000" y="5334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Communication</a:t>
            </a:r>
          </a:p>
        </p:txBody>
      </p:sp>
      <p:grpSp>
        <p:nvGrpSpPr>
          <p:cNvPr id="28681" name="Group 40"/>
          <p:cNvGrpSpPr>
            <a:grpSpLocks/>
          </p:cNvGrpSpPr>
          <p:nvPr/>
        </p:nvGrpSpPr>
        <p:grpSpPr bwMode="auto">
          <a:xfrm>
            <a:off x="1911350" y="1600200"/>
            <a:ext cx="5029200" cy="3452813"/>
            <a:chOff x="1828800" y="1600200"/>
            <a:chExt cx="5029200" cy="3452841"/>
          </a:xfrm>
        </p:grpSpPr>
        <p:grpSp>
          <p:nvGrpSpPr>
            <p:cNvPr id="28686" name="Group 4"/>
            <p:cNvGrpSpPr>
              <a:grpSpLocks/>
            </p:cNvGrpSpPr>
            <p:nvPr/>
          </p:nvGrpSpPr>
          <p:grpSpPr bwMode="auto">
            <a:xfrm>
              <a:off x="1828800" y="1600200"/>
              <a:ext cx="5029200" cy="3452841"/>
              <a:chOff x="1823" y="633"/>
              <a:chExt cx="2835" cy="2849"/>
            </a:xfrm>
          </p:grpSpPr>
          <p:sp>
            <p:nvSpPr>
              <p:cNvPr id="2869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9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9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94" name="Puzzle1"/>
              <p:cNvSpPr>
                <a:spLocks noEditPoints="1" noChangeArrowheads="1"/>
              </p:cNvSpPr>
              <p:nvPr/>
            </p:nvSpPr>
            <p:spPr bwMode="auto">
              <a:xfrm>
                <a:off x="1823" y="1089"/>
                <a:ext cx="1800" cy="10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687" name="TextBox 33"/>
            <p:cNvSpPr txBox="1">
              <a:spLocks noChangeArrowheads="1"/>
            </p:cNvSpPr>
            <p:nvPr/>
          </p:nvSpPr>
          <p:spPr bwMode="auto">
            <a:xfrm>
              <a:off x="2608845" y="3421075"/>
              <a:ext cx="1828800" cy="83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Traditionnel</a:t>
              </a:r>
            </a:p>
          </p:txBody>
        </p:sp>
        <p:sp>
          <p:nvSpPr>
            <p:cNvPr id="28688" name="TextBox 34"/>
            <p:cNvSpPr txBox="1">
              <a:spLocks noChangeArrowheads="1"/>
            </p:cNvSpPr>
            <p:nvPr/>
          </p:nvSpPr>
          <p:spPr bwMode="auto">
            <a:xfrm>
              <a:off x="4320480" y="3429000"/>
              <a:ext cx="182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Numérique</a:t>
              </a:r>
            </a:p>
          </p:txBody>
        </p:sp>
        <p:sp>
          <p:nvSpPr>
            <p:cNvPr id="28689" name="TextBox 35"/>
            <p:cNvSpPr txBox="1">
              <a:spLocks noChangeArrowheads="1"/>
            </p:cNvSpPr>
            <p:nvPr/>
          </p:nvSpPr>
          <p:spPr bwMode="auto">
            <a:xfrm>
              <a:off x="4328405" y="2147255"/>
              <a:ext cx="182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Social</a:t>
              </a:r>
            </a:p>
          </p:txBody>
        </p:sp>
        <p:sp>
          <p:nvSpPr>
            <p:cNvPr id="28690" name="TextBox 36"/>
            <p:cNvSpPr txBox="1">
              <a:spLocks noChangeArrowheads="1"/>
            </p:cNvSpPr>
            <p:nvPr/>
          </p:nvSpPr>
          <p:spPr bwMode="auto">
            <a:xfrm>
              <a:off x="2633960" y="2528255"/>
              <a:ext cx="182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Media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4648200" y="0"/>
            <a:ext cx="20574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3" name="TextBox 39"/>
          <p:cNvSpPr txBox="1">
            <a:spLocks noChangeArrowheads="1"/>
          </p:cNvSpPr>
          <p:nvPr/>
        </p:nvSpPr>
        <p:spPr bwMode="auto">
          <a:xfrm>
            <a:off x="4724400" y="2286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BE" b="1"/>
              <a:t>Résolution de problèmes</a:t>
            </a:r>
          </a:p>
        </p:txBody>
      </p:sp>
      <p:sp>
        <p:nvSpPr>
          <p:cNvPr id="42" name="TextBox 41"/>
          <p:cNvSpPr txBox="1"/>
          <p:nvPr/>
        </p:nvSpPr>
        <p:spPr>
          <a:xfrm rot="20436842">
            <a:off x="2271713" y="4464050"/>
            <a:ext cx="2674937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BE" b="1" smtClean="0"/>
              <a:t>Alphabétisation</a:t>
            </a:r>
          </a:p>
        </p:txBody>
      </p:sp>
      <p:sp>
        <p:nvSpPr>
          <p:cNvPr id="28685" name="TextBox 22"/>
          <p:cNvSpPr txBox="1">
            <a:spLocks noChangeArrowheads="1"/>
          </p:cNvSpPr>
          <p:nvPr/>
        </p:nvSpPr>
        <p:spPr bwMode="auto">
          <a:xfrm>
            <a:off x="6324600" y="61722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Institute of Prospective Technology Studies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2172"/>
            <a:ext cx="8568952" cy="637849"/>
          </a:xfrm>
        </p:spPr>
        <p:txBody>
          <a:bodyPr/>
          <a:lstStyle/>
          <a:p>
            <a:r>
              <a:rPr lang="fr-FR" sz="3200" dirty="0" smtClean="0"/>
              <a:t>Web </a:t>
            </a: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Want</a:t>
            </a:r>
            <a:r>
              <a:rPr lang="fr-FR" sz="3200" dirty="0" smtClean="0"/>
              <a:t> - ressource pour adolescents</a:t>
            </a:r>
            <a:endParaRPr lang="fr-FR" sz="3200" dirty="0"/>
          </a:p>
        </p:txBody>
      </p:sp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475"/>
            <a:ext cx="90789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92696"/>
            <a:ext cx="8568952" cy="2923877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WWW </a:t>
            </a:r>
            <a:r>
              <a:rPr lang="fr-FR" dirty="0" smtClean="0"/>
              <a:t>créé par des adolescents pour les adolescents </a:t>
            </a:r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Focalise sur la </a:t>
            </a:r>
            <a:r>
              <a:rPr lang="fr-FR" dirty="0" err="1" smtClean="0"/>
              <a:t>refléction</a:t>
            </a:r>
            <a:r>
              <a:rPr lang="fr-FR" dirty="0" smtClean="0"/>
              <a:t> et l’introspection à travers les activités</a:t>
            </a:r>
            <a:endParaRPr lang="fr-FR" dirty="0"/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WWW </a:t>
            </a:r>
            <a:r>
              <a:rPr lang="fr-FR" dirty="0" smtClean="0"/>
              <a:t>pour les éducateurs, créé par les enseignants</a:t>
            </a:r>
            <a:endParaRPr lang="fr-FR" dirty="0" smtClean="0"/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Avec plan de cours, fiches de travail et autres ressources</a:t>
            </a:r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s’</a:t>
            </a:r>
            <a:r>
              <a:rPr lang="fr-FR" dirty="0" err="1" smtClean="0"/>
              <a:t>integrant</a:t>
            </a:r>
            <a:r>
              <a:rPr lang="fr-FR" dirty="0" smtClean="0"/>
              <a:t> dans le programme d’étude déjà en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992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37849"/>
          </a:xfrm>
        </p:spPr>
        <p:txBody>
          <a:bodyPr/>
          <a:lstStyle/>
          <a:p>
            <a:pPr algn="ctr"/>
            <a:r>
              <a:rPr lang="en-US" sz="3200" dirty="0" err="1" smtClean="0"/>
              <a:t>Travailler</a:t>
            </a:r>
            <a:r>
              <a:rPr lang="en-US" sz="3200" dirty="0" smtClean="0"/>
              <a:t> avec les </a:t>
            </a:r>
            <a:r>
              <a:rPr lang="en-US" sz="3200" dirty="0" err="1" smtClean="0"/>
              <a:t>décideurs</a:t>
            </a:r>
            <a:r>
              <a:rPr lang="en-US" sz="3200" dirty="0" smtClean="0"/>
              <a:t>(</a:t>
            </a:r>
            <a:r>
              <a:rPr lang="en-US" sz="3200" dirty="0" smtClean="0"/>
              <a:t>PPP)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556792"/>
            <a:ext cx="8136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CEO coalition – </a:t>
            </a:r>
            <a:r>
              <a:rPr lang="en-US" sz="2400" b="1" i="1" dirty="0" smtClean="0"/>
              <a:t>Better Internet for Kids </a:t>
            </a:r>
            <a:r>
              <a:rPr lang="en-US" sz="2400" i="1" dirty="0" smtClean="0"/>
              <a:t>– un initiative de la Commission </a:t>
            </a:r>
            <a:r>
              <a:rPr lang="en-US" sz="2400" i="1" dirty="0" err="1" smtClean="0"/>
              <a:t>européenne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partir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décembre</a:t>
            </a:r>
            <a:r>
              <a:rPr lang="en-US" sz="2400" i="1" dirty="0" smtClean="0"/>
              <a:t> 2011</a:t>
            </a:r>
          </a:p>
          <a:p>
            <a:endParaRPr lang="en-US" sz="2400" i="1" dirty="0" smtClean="0"/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fr-FR" sz="2400" dirty="0" smtClean="0"/>
              <a:t>Les outils « </a:t>
            </a:r>
            <a:r>
              <a:rPr lang="fr-FR" sz="2400" dirty="0" err="1" smtClean="0"/>
              <a:t>reporting</a:t>
            </a:r>
            <a:r>
              <a:rPr lang="fr-FR" sz="2400" dirty="0" smtClean="0"/>
              <a:t> » simple et fiable</a:t>
            </a:r>
            <a:endParaRPr lang="fr-FR" sz="2400" dirty="0" smtClean="0"/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fr-FR" sz="2400" dirty="0" smtClean="0"/>
              <a:t>Paramètres de confidentialité adapté selon </a:t>
            </a:r>
            <a:r>
              <a:rPr lang="fr-FR" sz="2400" dirty="0" err="1" smtClean="0"/>
              <a:t>l’age</a:t>
            </a:r>
            <a:endParaRPr lang="fr-FR" sz="2400" dirty="0"/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fr-FR" sz="2400" dirty="0" smtClean="0"/>
              <a:t>L’utilisation plus large d’une classification de contenu</a:t>
            </a:r>
            <a:endParaRPr lang="fr-FR" sz="2400" dirty="0" smtClean="0"/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fr-FR" sz="2400" dirty="0" smtClean="0"/>
              <a:t>Une offre plus importante d’outil de contr</a:t>
            </a:r>
            <a:r>
              <a:rPr lang="fr-FR" sz="2400" dirty="0" smtClean="0"/>
              <a:t>ôle parentale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fr-FR" sz="2400" dirty="0" smtClean="0"/>
              <a:t>L’élimination rapide des contenus inappropriés/illégaux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703989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traire 1"/>
          <p:cNvSpPr/>
          <p:nvPr/>
        </p:nvSpPr>
        <p:spPr>
          <a:xfrm>
            <a:off x="1955800" y="1422400"/>
            <a:ext cx="5067300" cy="4165600"/>
          </a:xfrm>
          <a:prstGeom prst="flowChartExtra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31840" y="94826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Compétences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1496" y="5469467"/>
            <a:ext cx="166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Attitude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00192" y="5517232"/>
            <a:ext cx="2816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Connaissances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915816" y="3068960"/>
            <a:ext cx="36013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 </a:t>
            </a:r>
            <a:r>
              <a:rPr lang="fr-FR" sz="2000" b="1" dirty="0" smtClean="0"/>
              <a:t>Cadre sociétal</a:t>
            </a:r>
            <a:endParaRPr lang="fr-FR" sz="2000" b="1" dirty="0" smtClean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Législation</a:t>
            </a:r>
            <a:endParaRPr lang="fr-FR" sz="2000" dirty="0" smtClean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Politique, infrastructure et pratiques adaptés à l’école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Recours (p.e..</a:t>
            </a:r>
            <a:r>
              <a:rPr lang="fr-FR" sz="2000" dirty="0" err="1" smtClean="0"/>
              <a:t>reporting</a:t>
            </a:r>
            <a:r>
              <a:rPr lang="fr-FR" sz="20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Agences de protection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Responsabilité des fournisseurs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9512" y="212725"/>
            <a:ext cx="8640959" cy="637849"/>
          </a:xfrm>
        </p:spPr>
        <p:txBody>
          <a:bodyPr/>
          <a:lstStyle/>
          <a:p>
            <a:pPr algn="ctr"/>
            <a:r>
              <a:rPr lang="en-US" sz="3200" dirty="0" err="1" smtClean="0"/>
              <a:t>Implémentation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d’une</a:t>
            </a:r>
            <a:r>
              <a:rPr lang="en-US" sz="3200" dirty="0" smtClean="0"/>
              <a:t> </a:t>
            </a:r>
            <a:r>
              <a:rPr lang="en-US" sz="3200" dirty="0" err="1" smtClean="0"/>
              <a:t>politique</a:t>
            </a:r>
            <a:r>
              <a:rPr lang="en-US" sz="3200" dirty="0" smtClean="0"/>
              <a:t> </a:t>
            </a:r>
            <a:r>
              <a:rPr lang="en-US" sz="3200" dirty="0" err="1" smtClean="0"/>
              <a:t>solide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448341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 rot="20947731">
            <a:off x="174723" y="-29566"/>
            <a:ext cx="4336918" cy="2842594"/>
            <a:chOff x="2627787" y="476147"/>
            <a:chExt cx="4336918" cy="2842594"/>
          </a:xfrm>
        </p:grpSpPr>
        <p:sp>
          <p:nvSpPr>
            <p:cNvPr id="3" name="ZoneTexte 2"/>
            <p:cNvSpPr txBox="1"/>
            <p:nvPr/>
          </p:nvSpPr>
          <p:spPr>
            <a:xfrm>
              <a:off x="2627787" y="879612"/>
              <a:ext cx="4336918" cy="2439129"/>
            </a:xfrm>
            <a:prstGeom prst="rect">
              <a:avLst/>
            </a:prstGeom>
            <a:noFill/>
            <a:ln w="28575" cmpd="sng"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Consommateurs -&gt; créateurs</a:t>
              </a:r>
              <a:endParaRPr lang="fr-FR" sz="2000" dirty="0" smtClean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Alphabétisation holistique</a:t>
              </a:r>
              <a:endParaRPr lang="fr-FR" sz="2000" dirty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Participation à tout niveau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Parents/éducateurs bien informés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Communication avec parents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plus grande responsabilité des fournisseurs de plateforme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379261" y="476147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ENFANTS</a:t>
              </a:r>
              <a:endParaRPr lang="fr-FR" b="1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4590591" y="546635"/>
            <a:ext cx="4336918" cy="3095150"/>
            <a:chOff x="4590591" y="546635"/>
            <a:chExt cx="4336918" cy="3095150"/>
          </a:xfrm>
        </p:grpSpPr>
        <p:sp>
          <p:nvSpPr>
            <p:cNvPr id="9" name="ZoneTexte 8"/>
            <p:cNvSpPr txBox="1"/>
            <p:nvPr/>
          </p:nvSpPr>
          <p:spPr>
            <a:xfrm rot="20947731">
              <a:off x="4590591" y="933351"/>
              <a:ext cx="4336918" cy="2708434"/>
            </a:xfrm>
            <a:prstGeom prst="rect">
              <a:avLst/>
            </a:prstGeom>
            <a:noFill/>
            <a:ln w="28575" cmpd="sng"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White </a:t>
              </a:r>
              <a:r>
                <a:rPr lang="fr-FR" sz="2000" dirty="0" err="1" smtClean="0"/>
                <a:t>lists</a:t>
              </a:r>
              <a:r>
                <a:rPr lang="fr-FR" sz="2000" dirty="0" smtClean="0"/>
                <a:t> pour les tout petits</a:t>
              </a:r>
              <a:endParaRPr lang="fr-FR" sz="2000" dirty="0" smtClean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Contr</a:t>
              </a:r>
              <a:r>
                <a:rPr lang="fr-FR" sz="2000" dirty="0" smtClean="0"/>
                <a:t>ôles parentales -&gt; outils de gestion pour toute la famille</a:t>
              </a:r>
              <a:endParaRPr lang="fr-FR" sz="2000" dirty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Evènements internet pour toute la famille – </a:t>
              </a:r>
              <a:r>
                <a:rPr lang="fr-FR" sz="2000" dirty="0" err="1" smtClean="0"/>
                <a:t>p.e</a:t>
              </a:r>
              <a:r>
                <a:rPr lang="fr-FR" sz="2000" dirty="0" smtClean="0"/>
                <a:t>. piqueniques internet 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Informations ponctuelles sur les technologies/risques </a:t>
              </a:r>
              <a:r>
                <a:rPr lang="fr-FR" sz="2000" dirty="0" err="1" smtClean="0"/>
                <a:t>emergentes</a:t>
              </a:r>
              <a:endParaRPr lang="fr-FR" sz="2000" dirty="0" smtClean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Informations aux points d’achats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 rot="20947731">
              <a:off x="5234224" y="546635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PARENTS</a:t>
              </a:r>
              <a:endParaRPr lang="fr-FR" b="1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22107" y="2994907"/>
            <a:ext cx="4547344" cy="2970976"/>
            <a:chOff x="322107" y="2994907"/>
            <a:chExt cx="4547344" cy="2970976"/>
          </a:xfrm>
        </p:grpSpPr>
        <p:sp>
          <p:nvSpPr>
            <p:cNvPr id="10" name="ZoneTexte 9"/>
            <p:cNvSpPr txBox="1"/>
            <p:nvPr/>
          </p:nvSpPr>
          <p:spPr>
            <a:xfrm rot="20947731">
              <a:off x="322107" y="3257449"/>
              <a:ext cx="4547344" cy="2708434"/>
            </a:xfrm>
            <a:prstGeom prst="rect">
              <a:avLst/>
            </a:prstGeom>
            <a:noFill/>
            <a:ln w="28575" cmpd="sng"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Ressources et formations 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validées</a:t>
              </a:r>
              <a:endParaRPr lang="fr-FR" sz="2000" b="1" dirty="0" smtClean="0">
                <a:solidFill>
                  <a:srgbClr val="FF0000"/>
                </a:solidFill>
              </a:endParaRP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Communautés de pratiques pour faciliter discussion et échanges</a:t>
              </a:r>
              <a:endParaRPr lang="fr-FR" sz="2000" dirty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Politique holistique de l’école et </a:t>
              </a:r>
              <a:r>
                <a:rPr lang="fr-FR" sz="2000" dirty="0" err="1" smtClean="0"/>
                <a:t>benchmarking</a:t>
              </a:r>
              <a:r>
                <a:rPr lang="fr-FR" sz="2000" dirty="0" smtClean="0"/>
                <a:t> nationale/régionale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Meilleurs accès aux </a:t>
              </a:r>
              <a:r>
                <a:rPr lang="fr-FR" sz="2000" dirty="0" err="1" smtClean="0"/>
                <a:t>TICs</a:t>
              </a:r>
              <a:r>
                <a:rPr lang="fr-FR" sz="2000" dirty="0" smtClean="0"/>
                <a:t> à l’école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Plus de clarté </a:t>
              </a:r>
              <a:r>
                <a:rPr lang="fr-FR" sz="2000" dirty="0" smtClean="0"/>
                <a:t>sur les compétences et connaissances à enseigner</a:t>
              </a:r>
              <a:endParaRPr lang="fr-FR" sz="2000" dirty="0" smtClean="0"/>
            </a:p>
          </p:txBody>
        </p:sp>
        <p:sp>
          <p:nvSpPr>
            <p:cNvPr id="13" name="ZoneTexte 12"/>
            <p:cNvSpPr txBox="1"/>
            <p:nvPr/>
          </p:nvSpPr>
          <p:spPr>
            <a:xfrm rot="20947731">
              <a:off x="913743" y="2994907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ENSEIGNANTS</a:t>
              </a:r>
              <a:endParaRPr lang="fr-FR" b="1" dirty="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4639110" y="3668160"/>
            <a:ext cx="4530588" cy="2978096"/>
            <a:chOff x="4639110" y="3668160"/>
            <a:chExt cx="4530588" cy="2978096"/>
          </a:xfrm>
        </p:grpSpPr>
        <p:sp>
          <p:nvSpPr>
            <p:cNvPr id="11" name="ZoneTexte 10"/>
            <p:cNvSpPr txBox="1"/>
            <p:nvPr/>
          </p:nvSpPr>
          <p:spPr>
            <a:xfrm rot="20947731">
              <a:off x="4639110" y="3976294"/>
              <a:ext cx="4530588" cy="2669962"/>
            </a:xfrm>
            <a:prstGeom prst="rect">
              <a:avLst/>
            </a:prstGeom>
            <a:noFill/>
            <a:ln w="28575" cmpd="sng"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Meilleur réglementation des publicités et des médias</a:t>
              </a:r>
              <a:endParaRPr lang="fr-FR" sz="2000" dirty="0" smtClean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Eviter « auto-complète » et des cookies de localisation des mineurs</a:t>
              </a:r>
              <a:endParaRPr lang="fr-FR" sz="2000" dirty="0"/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Meilleurs outils pour gérer les données privées/filtrer les contenus</a:t>
              </a:r>
            </a:p>
            <a:p>
              <a:pPr>
                <a:spcAft>
                  <a:spcPts val="300"/>
                </a:spcAft>
                <a:buClr>
                  <a:srgbClr val="F79646"/>
                </a:buClr>
                <a:buFont typeface="Wingdings" charset="0"/>
                <a:buChar char="ü"/>
              </a:pPr>
              <a:r>
                <a:rPr lang="fr-FR" sz="2000" dirty="0" smtClean="0"/>
                <a:t>Participation aux groupes de travail et de </a:t>
              </a:r>
              <a:r>
                <a:rPr lang="fr-FR" sz="2000" dirty="0" err="1" smtClean="0"/>
                <a:t>co</a:t>
              </a:r>
              <a:r>
                <a:rPr lang="fr-FR" sz="2000" dirty="0" smtClean="0"/>
                <a:t>-régulation</a:t>
              </a:r>
              <a:endParaRPr lang="fr-FR" sz="2000" dirty="0" smtClean="0"/>
            </a:p>
          </p:txBody>
        </p:sp>
        <p:sp>
          <p:nvSpPr>
            <p:cNvPr id="14" name="ZoneTexte 13"/>
            <p:cNvSpPr txBox="1"/>
            <p:nvPr/>
          </p:nvSpPr>
          <p:spPr>
            <a:xfrm rot="20947731">
              <a:off x="5152968" y="3668160"/>
              <a:ext cx="3334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SECTEUR PRIVE ET CIVIL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862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contenu 2"/>
          <p:cNvSpPr txBox="1">
            <a:spLocks/>
          </p:cNvSpPr>
          <p:nvPr/>
        </p:nvSpPr>
        <p:spPr bwMode="auto">
          <a:xfrm>
            <a:off x="3482975" y="2743200"/>
            <a:ext cx="56610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CB08"/>
              </a:buClr>
              <a:buSzPct val="125000"/>
            </a:pPr>
            <a:endParaRPr lang="en-US" sz="2800">
              <a:solidFill>
                <a:srgbClr val="005B94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FFCB08"/>
              </a:buClr>
              <a:buSzPct val="125000"/>
            </a:pPr>
            <a:endParaRPr lang="en-US" sz="2800">
              <a:solidFill>
                <a:srgbClr val="005B94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FFCB08"/>
              </a:buClr>
              <a:buSzPct val="125000"/>
            </a:pPr>
            <a:r>
              <a:rPr lang="en-US" sz="2800">
                <a:solidFill>
                  <a:srgbClr val="005B94"/>
                </a:solidFill>
                <a:cs typeface="Arial" charset="0"/>
              </a:rPr>
              <a:t>Merci de votre attention!</a:t>
            </a:r>
          </a:p>
          <a:p>
            <a:pPr algn="ctr">
              <a:spcBef>
                <a:spcPct val="20000"/>
              </a:spcBef>
              <a:buClr>
                <a:srgbClr val="FFCB08"/>
              </a:buClr>
              <a:buSzPct val="125000"/>
            </a:pPr>
            <a:r>
              <a:rPr lang="en-US" sz="2800">
                <a:solidFill>
                  <a:srgbClr val="005B94"/>
                </a:solidFill>
                <a:cs typeface="Arial" charset="0"/>
              </a:rPr>
              <a:t>Janice.Richardson@eun.org</a:t>
            </a:r>
          </a:p>
        </p:txBody>
      </p:sp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609600" y="1203325"/>
            <a:ext cx="8229600" cy="1622425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pPr algn="ctr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Les enfants s’inspirent des adultes. </a:t>
            </a:r>
            <a:br>
              <a:rPr lang="en-US" sz="32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Donnons leur de l’inspiration!</a:t>
            </a:r>
            <a:br>
              <a:rPr lang="en-US" sz="32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                                    </a:t>
            </a:r>
            <a:r>
              <a:rPr lang="en-US" sz="3200" i="1">
                <a:latin typeface="Arial" charset="0"/>
                <a:ea typeface="ＭＳ Ｐゴシック" charset="0"/>
                <a:cs typeface="Arial" charset="0"/>
              </a:rPr>
              <a:t>Benjamin Franklin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/>
          </p:nvPr>
        </p:nvSpPr>
        <p:spPr>
          <a:xfrm>
            <a:off x="107950" y="0"/>
            <a:ext cx="8856663" cy="700088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pPr algn="ctr"/>
            <a:r>
              <a:rPr lang="fr-FR" dirty="0" smtClean="0">
                <a:latin typeface="Arial" charset="0"/>
                <a:ea typeface="ＭＳ Ｐゴシック" charset="0"/>
                <a:cs typeface="Arial" charset="0"/>
              </a:rPr>
              <a:t>Nos enfants, nos objectifs</a:t>
            </a:r>
            <a:endParaRPr lang="fr-FR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1475656" y="2060848"/>
            <a:ext cx="3506688" cy="2066528"/>
            <a:chOff x="1043608" y="1700808"/>
            <a:chExt cx="3506688" cy="20665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Ellipse 2"/>
            <p:cNvSpPr/>
            <p:nvPr/>
          </p:nvSpPr>
          <p:spPr>
            <a:xfrm>
              <a:off x="1115616" y="1700808"/>
              <a:ext cx="3434680" cy="2066528"/>
            </a:xfrm>
            <a:prstGeom prst="ellipse">
              <a:avLst/>
            </a:prstGeom>
            <a:grpFill/>
            <a:ln>
              <a:solidFill>
                <a:srgbClr val="0177C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043608" y="2348880"/>
              <a:ext cx="2736304" cy="5847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200" b="1" i="1" dirty="0">
                  <a:solidFill>
                    <a:srgbClr val="0177C1"/>
                  </a:solidFill>
                </a:rPr>
                <a:t>Citoyenneté</a:t>
              </a:r>
            </a:p>
          </p:txBody>
        </p:sp>
      </p:grpSp>
      <p:sp>
        <p:nvSpPr>
          <p:cNvPr id="4" name="Ellipse 3"/>
          <p:cNvSpPr/>
          <p:nvPr/>
        </p:nvSpPr>
        <p:spPr bwMode="auto">
          <a:xfrm>
            <a:off x="3995738" y="2060575"/>
            <a:ext cx="3435350" cy="2066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177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4000" b="1" i="1" dirty="0">
              <a:solidFill>
                <a:srgbClr val="0177C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2771800" y="3645024"/>
            <a:ext cx="3434680" cy="2066528"/>
            <a:chOff x="2771800" y="3356992"/>
            <a:chExt cx="3434680" cy="20665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Ellipse 4"/>
            <p:cNvSpPr/>
            <p:nvPr/>
          </p:nvSpPr>
          <p:spPr>
            <a:xfrm>
              <a:off x="2771800" y="3356992"/>
              <a:ext cx="3434680" cy="2066528"/>
            </a:xfrm>
            <a:prstGeom prst="ellipse">
              <a:avLst/>
            </a:prstGeom>
            <a:grpFill/>
            <a:ln>
              <a:solidFill>
                <a:srgbClr val="0177C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4000" dirty="0">
                <a:latin typeface="Arial"/>
                <a:cs typeface="Arial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31840" y="4077072"/>
              <a:ext cx="2880320" cy="58477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200" b="1" i="1" dirty="0">
                  <a:solidFill>
                    <a:srgbClr val="0177C1"/>
                  </a:solidFill>
                </a:rPr>
                <a:t>Résilience</a:t>
              </a:r>
            </a:p>
          </p:txBody>
        </p:sp>
      </p:grpSp>
      <p:sp>
        <p:nvSpPr>
          <p:cNvPr id="12" name="Flèche vers le bas 11"/>
          <p:cNvSpPr/>
          <p:nvPr/>
        </p:nvSpPr>
        <p:spPr>
          <a:xfrm rot="3014656">
            <a:off x="1563688" y="4330700"/>
            <a:ext cx="1079500" cy="129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18335638">
            <a:off x="6384925" y="4244975"/>
            <a:ext cx="1081088" cy="12969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14236980">
            <a:off x="7029450" y="1641475"/>
            <a:ext cx="1079500" cy="129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8034907">
            <a:off x="1056481" y="1459707"/>
            <a:ext cx="1081087" cy="129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" name="Grouper 27"/>
          <p:cNvGrpSpPr>
            <a:grpSpLocks/>
          </p:cNvGrpSpPr>
          <p:nvPr/>
        </p:nvGrpSpPr>
        <p:grpSpPr bwMode="auto">
          <a:xfrm>
            <a:off x="-180975" y="620713"/>
            <a:ext cx="9324975" cy="5832475"/>
            <a:chOff x="-180528" y="620688"/>
            <a:chExt cx="9324528" cy="5832648"/>
          </a:xfrm>
        </p:grpSpPr>
        <p:grpSp>
          <p:nvGrpSpPr>
            <p:cNvPr id="18" name="Grouper 17"/>
            <p:cNvGrpSpPr/>
            <p:nvPr/>
          </p:nvGrpSpPr>
          <p:grpSpPr>
            <a:xfrm>
              <a:off x="-180528" y="620688"/>
              <a:ext cx="1800200" cy="1224136"/>
              <a:chOff x="-180528" y="620688"/>
              <a:chExt cx="1800200" cy="1224136"/>
            </a:xfrm>
            <a:solidFill>
              <a:srgbClr val="FFFF00"/>
            </a:solidFill>
          </p:grpSpPr>
          <p:sp>
            <p:nvSpPr>
              <p:cNvPr id="16" name="Nuage 15"/>
              <p:cNvSpPr/>
              <p:nvPr/>
            </p:nvSpPr>
            <p:spPr>
              <a:xfrm>
                <a:off x="-180528" y="620688"/>
                <a:ext cx="1800200" cy="1224136"/>
              </a:xfrm>
              <a:prstGeom prst="cloud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-180081" y="908720"/>
                <a:ext cx="1692249" cy="6463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3600" b="1" dirty="0"/>
                  <a:t>famille</a:t>
                </a:r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7020272" y="5229200"/>
              <a:ext cx="1872219" cy="1224136"/>
              <a:chOff x="-180528" y="620688"/>
              <a:chExt cx="1872219" cy="1224136"/>
            </a:xfrm>
            <a:solidFill>
              <a:srgbClr val="FFFF00"/>
            </a:solidFill>
          </p:grpSpPr>
          <p:sp>
            <p:nvSpPr>
              <p:cNvPr id="20" name="Nuage 19"/>
              <p:cNvSpPr/>
              <p:nvPr/>
            </p:nvSpPr>
            <p:spPr>
              <a:xfrm>
                <a:off x="-180528" y="620688"/>
                <a:ext cx="1800200" cy="1224136"/>
              </a:xfrm>
              <a:prstGeom prst="cloud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-1" y="908720"/>
                <a:ext cx="1691692" cy="6463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3600" b="1" dirty="0" smtClean="0"/>
                  <a:t>pairs</a:t>
                </a:r>
                <a:endParaRPr lang="fr-FR" sz="3600" b="1" dirty="0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25946" y="5229200"/>
              <a:ext cx="1800200" cy="1224136"/>
              <a:chOff x="-180528" y="620688"/>
              <a:chExt cx="1800200" cy="1224136"/>
            </a:xfrm>
            <a:solidFill>
              <a:srgbClr val="FFFF00"/>
            </a:solidFill>
          </p:grpSpPr>
          <p:sp>
            <p:nvSpPr>
              <p:cNvPr id="23" name="Nuage 22"/>
              <p:cNvSpPr/>
              <p:nvPr/>
            </p:nvSpPr>
            <p:spPr>
              <a:xfrm>
                <a:off x="-180528" y="620688"/>
                <a:ext cx="1800200" cy="1224136"/>
              </a:xfrm>
              <a:prstGeom prst="cloud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-26533" y="908840"/>
                <a:ext cx="1476023" cy="64633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3600" b="1" dirty="0"/>
                  <a:t>école</a:t>
                </a:r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7343800" y="764704"/>
              <a:ext cx="1800200" cy="1224136"/>
              <a:chOff x="-180528" y="620688"/>
              <a:chExt cx="1800200" cy="1224136"/>
            </a:xfrm>
            <a:solidFill>
              <a:srgbClr val="FFFF00"/>
            </a:solidFill>
          </p:grpSpPr>
          <p:sp>
            <p:nvSpPr>
              <p:cNvPr id="26" name="Nuage 25"/>
              <p:cNvSpPr/>
              <p:nvPr/>
            </p:nvSpPr>
            <p:spPr>
              <a:xfrm>
                <a:off x="-180528" y="620688"/>
                <a:ext cx="1800200" cy="1224136"/>
              </a:xfrm>
              <a:prstGeom prst="cloud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-143932" y="908720"/>
                <a:ext cx="1763603" cy="6463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3600" b="1" dirty="0"/>
                  <a:t>médias</a:t>
                </a:r>
              </a:p>
            </p:txBody>
          </p:sp>
        </p:grpSp>
      </p:grpSp>
      <p:sp>
        <p:nvSpPr>
          <p:cNvPr id="9226" name="ZoneTexte 28"/>
          <p:cNvSpPr txBox="1">
            <a:spLocks noChangeArrowheads="1"/>
          </p:cNvSpPr>
          <p:nvPr/>
        </p:nvSpPr>
        <p:spPr bwMode="auto">
          <a:xfrm>
            <a:off x="4067175" y="2708275"/>
            <a:ext cx="3241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3200" b="1" i="1">
                <a:solidFill>
                  <a:srgbClr val="0177C1"/>
                </a:solidFill>
              </a:rPr>
              <a:t>Alphabétisation</a:t>
            </a:r>
          </a:p>
        </p:txBody>
      </p:sp>
    </p:spTree>
    <p:extLst>
      <p:ext uri="{BB962C8B-B14F-4D97-AF65-F5344CB8AC3E}">
        <p14:creationId xmlns:p14="http://schemas.microsoft.com/office/powerpoint/2010/main" val="30621590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699404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pPr algn="ctr"/>
            <a:r>
              <a:rPr lang="fr-FR" dirty="0" smtClean="0">
                <a:latin typeface="Arial" charset="0"/>
                <a:ea typeface="ＭＳ Ｐゴシック" charset="0"/>
                <a:cs typeface="Arial" charset="0"/>
              </a:rPr>
              <a:t>La sensibilisation : enseignements tirées</a:t>
            </a:r>
            <a:endParaRPr lang="fr-FR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Double flèche horizontale 23"/>
          <p:cNvSpPr/>
          <p:nvPr/>
        </p:nvSpPr>
        <p:spPr>
          <a:xfrm rot="5400000">
            <a:off x="1799692" y="3609020"/>
            <a:ext cx="576064" cy="360040"/>
          </a:xfrm>
          <a:prstGeom prst="leftRightArrow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27784" y="1052736"/>
            <a:ext cx="6336704" cy="5447645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err="1" smtClean="0"/>
              <a:t>Pre</a:t>
            </a:r>
            <a:r>
              <a:rPr lang="fr-FR" dirty="0" smtClean="0"/>
              <a:t>- </a:t>
            </a:r>
            <a:r>
              <a:rPr lang="fr-FR" dirty="0" smtClean="0"/>
              <a:t>et post-évaluation sont importantes</a:t>
            </a:r>
            <a:endParaRPr lang="fr-FR" dirty="0" smtClean="0"/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Commence t</a:t>
            </a:r>
            <a:r>
              <a:rPr lang="fr-FR" dirty="0" smtClean="0"/>
              <a:t>ôt </a:t>
            </a:r>
            <a:r>
              <a:rPr lang="fr-FR" dirty="0" smtClean="0"/>
              <a:t>: </a:t>
            </a:r>
            <a:r>
              <a:rPr lang="fr-FR" dirty="0" smtClean="0"/>
              <a:t>30% </a:t>
            </a:r>
            <a:r>
              <a:rPr lang="fr-FR" dirty="0" smtClean="0"/>
              <a:t>des enfants se connectent dès </a:t>
            </a:r>
            <a:r>
              <a:rPr lang="fr-FR" dirty="0" err="1" smtClean="0"/>
              <a:t>l’age</a:t>
            </a:r>
            <a:r>
              <a:rPr lang="fr-FR" dirty="0" smtClean="0"/>
              <a:t> de 3 ans</a:t>
            </a:r>
            <a:endParaRPr lang="fr-FR" dirty="0"/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Implication des groupes cibles dans la création de ressources </a:t>
            </a:r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Intégration dans le programme d’études existant à l’école </a:t>
            </a:r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La validation ministérielle </a:t>
            </a:r>
            <a:r>
              <a:rPr lang="fr-FR" dirty="0" smtClean="0"/>
              <a:t>est essentielle </a:t>
            </a:r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Facilité de l’utilisation, capacité de répondre à un besoin pointu</a:t>
            </a:r>
            <a:endParaRPr lang="fr-FR" dirty="0" smtClean="0"/>
          </a:p>
          <a:p>
            <a:pPr>
              <a:spcAft>
                <a:spcPts val="1200"/>
              </a:spcAft>
              <a:buClr>
                <a:srgbClr val="F79646"/>
              </a:buClr>
              <a:buFont typeface="Wingdings" charset="0"/>
              <a:buChar char="ü"/>
            </a:pPr>
            <a:r>
              <a:rPr lang="fr-FR" dirty="0" smtClean="0"/>
              <a:t>2 </a:t>
            </a:r>
            <a:r>
              <a:rPr lang="fr-FR" dirty="0" smtClean="0"/>
              <a:t>campagnes par an, </a:t>
            </a:r>
            <a:r>
              <a:rPr lang="fr-FR" dirty="0" smtClean="0"/>
              <a:t>SID </a:t>
            </a:r>
            <a:r>
              <a:rPr lang="fr-FR" dirty="0" smtClean="0"/>
              <a:t>et Rentré de classe (</a:t>
            </a:r>
            <a:r>
              <a:rPr lang="fr-FR" dirty="0" smtClean="0"/>
              <a:t>UN </a:t>
            </a:r>
            <a:r>
              <a:rPr lang="fr-FR" dirty="0" err="1" smtClean="0"/>
              <a:t>Literacy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3" name="Picture 2" descr="Capture d’écran 2011-02-06 à 20.1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114">
            <a:off x="377996" y="996529"/>
            <a:ext cx="22987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The_Internet_Fa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8" y="4119984"/>
            <a:ext cx="265074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apezoid 27"/>
          <p:cNvSpPr>
            <a:spLocks noChangeArrowheads="1"/>
          </p:cNvSpPr>
          <p:nvPr/>
        </p:nvSpPr>
        <p:spPr bwMode="auto">
          <a:xfrm>
            <a:off x="398463" y="3810000"/>
            <a:ext cx="1905000" cy="914400"/>
          </a:xfrm>
          <a:custGeom>
            <a:avLst/>
            <a:gdLst>
              <a:gd name="T0" fmla="*/ 952500 w 1905000"/>
              <a:gd name="T1" fmla="*/ 0 h 914400"/>
              <a:gd name="T2" fmla="*/ 114300 w 1905000"/>
              <a:gd name="T3" fmla="*/ 457200 h 914400"/>
              <a:gd name="T4" fmla="*/ 952500 w 1905000"/>
              <a:gd name="T5" fmla="*/ 914400 h 914400"/>
              <a:gd name="T6" fmla="*/ 1790700 w 1905000"/>
              <a:gd name="T7" fmla="*/ 45720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152400 w 1905000"/>
              <a:gd name="T13" fmla="*/ 73152 h 914400"/>
              <a:gd name="T14" fmla="*/ 1752600 w 19050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14400">
                <a:moveTo>
                  <a:pt x="0" y="914400"/>
                </a:moveTo>
                <a:lnTo>
                  <a:pt x="228600" y="0"/>
                </a:lnTo>
                <a:lnTo>
                  <a:pt x="1676400" y="0"/>
                </a:lnTo>
                <a:lnTo>
                  <a:pt x="1905000" y="914400"/>
                </a:lnTo>
                <a:lnTo>
                  <a:pt x="0" y="91440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314" name="TextBox 32"/>
          <p:cNvSpPr txBox="1">
            <a:spLocks noChangeArrowheads="1"/>
          </p:cNvSpPr>
          <p:nvPr/>
        </p:nvSpPr>
        <p:spPr bwMode="auto">
          <a:xfrm>
            <a:off x="431800" y="38862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Participation des jeunes</a:t>
            </a:r>
          </a:p>
        </p:txBody>
      </p:sp>
      <p:sp>
        <p:nvSpPr>
          <p:cNvPr id="34" name="Trapezoid 33"/>
          <p:cNvSpPr>
            <a:spLocks noChangeArrowheads="1"/>
          </p:cNvSpPr>
          <p:nvPr/>
        </p:nvSpPr>
        <p:spPr bwMode="auto">
          <a:xfrm>
            <a:off x="2751138" y="1566863"/>
            <a:ext cx="1905000" cy="914400"/>
          </a:xfrm>
          <a:custGeom>
            <a:avLst/>
            <a:gdLst>
              <a:gd name="T0" fmla="*/ 952500 w 1905000"/>
              <a:gd name="T1" fmla="*/ 0 h 914400"/>
              <a:gd name="T2" fmla="*/ 114300 w 1905000"/>
              <a:gd name="T3" fmla="*/ 457200 h 914400"/>
              <a:gd name="T4" fmla="*/ 952500 w 1905000"/>
              <a:gd name="T5" fmla="*/ 914400 h 914400"/>
              <a:gd name="T6" fmla="*/ 1790700 w 1905000"/>
              <a:gd name="T7" fmla="*/ 45720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152400 w 1905000"/>
              <a:gd name="T13" fmla="*/ 73152 h 914400"/>
              <a:gd name="T14" fmla="*/ 1752600 w 19050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14400">
                <a:moveTo>
                  <a:pt x="0" y="914400"/>
                </a:moveTo>
                <a:lnTo>
                  <a:pt x="228600" y="0"/>
                </a:lnTo>
                <a:lnTo>
                  <a:pt x="1676400" y="0"/>
                </a:lnTo>
                <a:lnTo>
                  <a:pt x="1905000" y="914400"/>
                </a:lnTo>
                <a:lnTo>
                  <a:pt x="0" y="91440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" name="Trapezoid 34"/>
          <p:cNvSpPr>
            <a:spLocks noChangeArrowheads="1"/>
          </p:cNvSpPr>
          <p:nvPr/>
        </p:nvSpPr>
        <p:spPr bwMode="auto">
          <a:xfrm>
            <a:off x="6197600" y="2997200"/>
            <a:ext cx="2057400" cy="914400"/>
          </a:xfrm>
          <a:custGeom>
            <a:avLst/>
            <a:gdLst>
              <a:gd name="T0" fmla="*/ 1028700 w 2057400"/>
              <a:gd name="T1" fmla="*/ 0 h 914400"/>
              <a:gd name="T2" fmla="*/ 114300 w 2057400"/>
              <a:gd name="T3" fmla="*/ 457200 h 914400"/>
              <a:gd name="T4" fmla="*/ 1028700 w 2057400"/>
              <a:gd name="T5" fmla="*/ 914400 h 914400"/>
              <a:gd name="T6" fmla="*/ 1943100 w 2057400"/>
              <a:gd name="T7" fmla="*/ 45720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152400 w 2057400"/>
              <a:gd name="T13" fmla="*/ 67733 h 914400"/>
              <a:gd name="T14" fmla="*/ 1905000 w 20574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7400" h="914400">
                <a:moveTo>
                  <a:pt x="0" y="914400"/>
                </a:moveTo>
                <a:lnTo>
                  <a:pt x="228600" y="0"/>
                </a:lnTo>
                <a:lnTo>
                  <a:pt x="1828800" y="0"/>
                </a:lnTo>
                <a:lnTo>
                  <a:pt x="20574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6" name="Trapezoid 35"/>
          <p:cNvSpPr>
            <a:spLocks noChangeArrowheads="1"/>
          </p:cNvSpPr>
          <p:nvPr/>
        </p:nvSpPr>
        <p:spPr bwMode="auto">
          <a:xfrm>
            <a:off x="4267200" y="4648200"/>
            <a:ext cx="1905000" cy="914400"/>
          </a:xfrm>
          <a:custGeom>
            <a:avLst/>
            <a:gdLst>
              <a:gd name="T0" fmla="*/ 952500 w 1905000"/>
              <a:gd name="T1" fmla="*/ 0 h 914400"/>
              <a:gd name="T2" fmla="*/ 114300 w 1905000"/>
              <a:gd name="T3" fmla="*/ 457200 h 914400"/>
              <a:gd name="T4" fmla="*/ 952500 w 1905000"/>
              <a:gd name="T5" fmla="*/ 914400 h 914400"/>
              <a:gd name="T6" fmla="*/ 1790700 w 1905000"/>
              <a:gd name="T7" fmla="*/ 45720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152400 w 1905000"/>
              <a:gd name="T13" fmla="*/ 73152 h 914400"/>
              <a:gd name="T14" fmla="*/ 1752600 w 19050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14400">
                <a:moveTo>
                  <a:pt x="0" y="914400"/>
                </a:moveTo>
                <a:lnTo>
                  <a:pt x="228600" y="0"/>
                </a:lnTo>
                <a:lnTo>
                  <a:pt x="1676400" y="0"/>
                </a:lnTo>
                <a:lnTo>
                  <a:pt x="1905000" y="914400"/>
                </a:lnTo>
                <a:lnTo>
                  <a:pt x="0" y="91440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318" name="TextBox 36"/>
          <p:cNvSpPr txBox="1">
            <a:spLocks noChangeArrowheads="1"/>
          </p:cNvSpPr>
          <p:nvPr/>
        </p:nvSpPr>
        <p:spPr bwMode="auto">
          <a:xfrm>
            <a:off x="4283968" y="4797152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>
                <a:solidFill>
                  <a:schemeClr val="bg1"/>
                </a:solidFill>
              </a:rPr>
              <a:t>Lignes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d’appel</a:t>
            </a:r>
            <a:r>
              <a:rPr lang="en-US" sz="2000" dirty="0" smtClean="0">
                <a:solidFill>
                  <a:schemeClr val="bg1"/>
                </a:solidFill>
              </a:rPr>
              <a:t> pour </a:t>
            </a:r>
            <a:r>
              <a:rPr lang="en-US" sz="2000" dirty="0" err="1" smtClean="0">
                <a:solidFill>
                  <a:schemeClr val="bg1"/>
                </a:solidFill>
              </a:rPr>
              <a:t>enfants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319" name="TextBox 37"/>
          <p:cNvSpPr txBox="1">
            <a:spLocks noChangeArrowheads="1"/>
          </p:cNvSpPr>
          <p:nvPr/>
        </p:nvSpPr>
        <p:spPr bwMode="auto">
          <a:xfrm>
            <a:off x="6307138" y="3040063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INHOPE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contre le contenu illégal</a:t>
            </a:r>
          </a:p>
        </p:txBody>
      </p:sp>
      <p:sp>
        <p:nvSpPr>
          <p:cNvPr id="13320" name="TextBox 38"/>
          <p:cNvSpPr txBox="1">
            <a:spLocks noChangeArrowheads="1"/>
          </p:cNvSpPr>
          <p:nvPr/>
        </p:nvSpPr>
        <p:spPr bwMode="auto">
          <a:xfrm>
            <a:off x="2693988" y="165417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30 </a:t>
            </a:r>
            <a:r>
              <a:rPr lang="en-US" sz="2000" b="1" dirty="0" err="1">
                <a:solidFill>
                  <a:schemeClr val="bg1"/>
                </a:solidFill>
              </a:rPr>
              <a:t>Centres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sensibilisation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Snip Diagonal Corner Rectangle 39"/>
          <p:cNvSpPr>
            <a:spLocks noChangeArrowheads="1"/>
          </p:cNvSpPr>
          <p:nvPr/>
        </p:nvSpPr>
        <p:spPr bwMode="auto">
          <a:xfrm>
            <a:off x="2743200" y="2928938"/>
            <a:ext cx="1676400" cy="1447800"/>
          </a:xfrm>
          <a:custGeom>
            <a:avLst/>
            <a:gdLst>
              <a:gd name="T0" fmla="*/ 1676400 w 1676400"/>
              <a:gd name="T1" fmla="*/ 723900 h 1447800"/>
              <a:gd name="T2" fmla="*/ 838200 w 1676400"/>
              <a:gd name="T3" fmla="*/ 1447800 h 1447800"/>
              <a:gd name="T4" fmla="*/ 0 w 1676400"/>
              <a:gd name="T5" fmla="*/ 723900 h 1447800"/>
              <a:gd name="T6" fmla="*/ 838200 w 1676400"/>
              <a:gd name="T7" fmla="*/ 0 h 1447800"/>
              <a:gd name="T8" fmla="*/ 0 60000 65536"/>
              <a:gd name="T9" fmla="*/ 0 60000 65536"/>
              <a:gd name="T10" fmla="*/ 0 60000 65536"/>
              <a:gd name="T11" fmla="*/ 0 60000 65536"/>
              <a:gd name="T12" fmla="*/ 120652 w 1676400"/>
              <a:gd name="T13" fmla="*/ 120652 h 1447800"/>
              <a:gd name="T14" fmla="*/ 1555748 w 1676400"/>
              <a:gd name="T15" fmla="*/ 1327148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6400" h="1447800">
                <a:moveTo>
                  <a:pt x="0" y="0"/>
                </a:moveTo>
                <a:lnTo>
                  <a:pt x="1435095" y="0"/>
                </a:lnTo>
                <a:lnTo>
                  <a:pt x="1676400" y="241305"/>
                </a:lnTo>
                <a:lnTo>
                  <a:pt x="1676400" y="1447800"/>
                </a:lnTo>
                <a:lnTo>
                  <a:pt x="241305" y="1447800"/>
                </a:lnTo>
                <a:lnTo>
                  <a:pt x="0" y="1206495"/>
                </a:lnTo>
                <a:lnTo>
                  <a:pt x="0" y="0"/>
                </a:lnTo>
                <a:close/>
              </a:path>
            </a:pathLst>
          </a:custGeom>
          <a:solidFill>
            <a:srgbClr val="8EB4E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322" name="TextBox 40"/>
          <p:cNvSpPr txBox="1">
            <a:spLocks noChangeArrowheads="1"/>
          </p:cNvSpPr>
          <p:nvPr/>
        </p:nvSpPr>
        <p:spPr bwMode="auto">
          <a:xfrm>
            <a:off x="2659063" y="3327400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/>
              <a:t>31 </a:t>
            </a:r>
            <a:r>
              <a:rPr lang="en-US" sz="2000" b="1" dirty="0" err="1"/>
              <a:t>Ministères</a:t>
            </a:r>
            <a:r>
              <a:rPr lang="en-US" sz="2000" b="1" dirty="0"/>
              <a:t> </a:t>
            </a:r>
            <a:r>
              <a:rPr lang="en-US" sz="2000" b="1" dirty="0" smtClean="0"/>
              <a:t>de </a:t>
            </a:r>
            <a:r>
              <a:rPr lang="en-US" sz="2000" b="1" dirty="0" err="1" smtClean="0"/>
              <a:t>l’Education</a:t>
            </a:r>
            <a:endParaRPr lang="en-US" sz="2000" b="1" dirty="0"/>
          </a:p>
        </p:txBody>
      </p:sp>
      <p:pic>
        <p:nvPicPr>
          <p:cNvPr id="13323" name="Picture 102" descr="inhope-insaf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13443" r="11092" b="13443"/>
          <a:stretch>
            <a:fillRect/>
          </a:stretch>
        </p:blipFill>
        <p:spPr bwMode="auto">
          <a:xfrm>
            <a:off x="5265738" y="1981200"/>
            <a:ext cx="12176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10800000" flipV="1">
            <a:off x="1524000" y="2667000"/>
            <a:ext cx="1066800" cy="9906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rot="16200000" flipV="1">
            <a:off x="3559175" y="4419600"/>
            <a:ext cx="457200" cy="4572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10800000">
            <a:off x="2514600" y="4876800"/>
            <a:ext cx="1143000" cy="4572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5400000">
            <a:off x="2933701" y="2713037"/>
            <a:ext cx="381000" cy="3175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16200000" flipV="1">
            <a:off x="6553200" y="2590800"/>
            <a:ext cx="304800" cy="3048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4800600" y="2362200"/>
            <a:ext cx="406400" cy="125413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rot="5400000">
            <a:off x="5935663" y="4030663"/>
            <a:ext cx="533400" cy="5334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rot="5400000">
            <a:off x="3696494" y="2704306"/>
            <a:ext cx="381000" cy="1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303338" y="5638800"/>
            <a:ext cx="6621462" cy="457200"/>
          </a:xfrm>
          <a:prstGeom prst="ellipse">
            <a:avLst/>
          </a:prstGeom>
          <a:solidFill>
            <a:srgbClr val="DDD9C3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33" name="TextBox 74"/>
          <p:cNvSpPr txBox="1">
            <a:spLocks noChangeArrowheads="1"/>
          </p:cNvSpPr>
          <p:nvPr/>
        </p:nvSpPr>
        <p:spPr bwMode="auto">
          <a:xfrm>
            <a:off x="1331640" y="5638800"/>
            <a:ext cx="640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2000" b="1" dirty="0" smtClean="0"/>
              <a:t>Plateforme informatisée: évaluation semestrielle</a:t>
            </a:r>
            <a:endParaRPr lang="fr-FR" sz="2000" b="1" dirty="0"/>
          </a:p>
        </p:txBody>
      </p:sp>
      <p:sp>
        <p:nvSpPr>
          <p:cNvPr id="13334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752128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Evaluer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le terrain et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l’impact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de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nos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actions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3335" name="Group 30"/>
          <p:cNvGrpSpPr>
            <a:grpSpLocks/>
          </p:cNvGrpSpPr>
          <p:nvPr/>
        </p:nvGrpSpPr>
        <p:grpSpPr bwMode="auto">
          <a:xfrm>
            <a:off x="2667000" y="1489075"/>
            <a:ext cx="1600200" cy="914400"/>
            <a:chOff x="2667000" y="1447800"/>
            <a:chExt cx="1600200" cy="914400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36" name="Group 31"/>
          <p:cNvGrpSpPr>
            <a:grpSpLocks/>
          </p:cNvGrpSpPr>
          <p:nvPr/>
        </p:nvGrpSpPr>
        <p:grpSpPr bwMode="auto">
          <a:xfrm>
            <a:off x="4217988" y="4586288"/>
            <a:ext cx="1600200" cy="914400"/>
            <a:chOff x="2667000" y="1447800"/>
            <a:chExt cx="1600200" cy="914400"/>
          </a:xfrm>
        </p:grpSpPr>
        <p:cxnSp>
          <p:nvCxnSpPr>
            <p:cNvPr id="33" name="Straight Connector 32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95600" y="1447800"/>
              <a:ext cx="13716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37" name="Group 37"/>
          <p:cNvGrpSpPr>
            <a:grpSpLocks/>
          </p:cNvGrpSpPr>
          <p:nvPr/>
        </p:nvGrpSpPr>
        <p:grpSpPr bwMode="auto">
          <a:xfrm>
            <a:off x="2541588" y="1336675"/>
            <a:ext cx="1600200" cy="914400"/>
            <a:chOff x="2667000" y="1447800"/>
            <a:chExt cx="1600200" cy="914400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38" name="Group 41"/>
          <p:cNvGrpSpPr>
            <a:grpSpLocks/>
          </p:cNvGrpSpPr>
          <p:nvPr/>
        </p:nvGrpSpPr>
        <p:grpSpPr bwMode="auto">
          <a:xfrm>
            <a:off x="2479675" y="1260475"/>
            <a:ext cx="1600200" cy="914400"/>
            <a:chOff x="2667000" y="1447800"/>
            <a:chExt cx="1600200" cy="914400"/>
          </a:xfrm>
        </p:grpSpPr>
        <p:cxnSp>
          <p:nvCxnSpPr>
            <p:cNvPr id="43" name="Straight Connector 42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39" name="Group 45"/>
          <p:cNvGrpSpPr>
            <a:grpSpLocks/>
          </p:cNvGrpSpPr>
          <p:nvPr/>
        </p:nvGrpSpPr>
        <p:grpSpPr bwMode="auto">
          <a:xfrm>
            <a:off x="2605088" y="1412875"/>
            <a:ext cx="1600200" cy="914400"/>
            <a:chOff x="2667000" y="1447800"/>
            <a:chExt cx="1600200" cy="914400"/>
          </a:xfrm>
        </p:grpSpPr>
        <p:cxnSp>
          <p:nvCxnSpPr>
            <p:cNvPr id="47" name="Straight Connector 46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0" name="Group 48"/>
          <p:cNvGrpSpPr>
            <a:grpSpLocks/>
          </p:cNvGrpSpPr>
          <p:nvPr/>
        </p:nvGrpSpPr>
        <p:grpSpPr bwMode="auto">
          <a:xfrm>
            <a:off x="122238" y="3467100"/>
            <a:ext cx="1600200" cy="914400"/>
            <a:chOff x="2667000" y="1447800"/>
            <a:chExt cx="1600200" cy="914400"/>
          </a:xfrm>
        </p:grpSpPr>
        <p:cxnSp>
          <p:nvCxnSpPr>
            <p:cNvPr id="50" name="Straight Connector 49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1" name="Group 57"/>
          <p:cNvGrpSpPr>
            <a:grpSpLocks/>
          </p:cNvGrpSpPr>
          <p:nvPr/>
        </p:nvGrpSpPr>
        <p:grpSpPr bwMode="auto">
          <a:xfrm>
            <a:off x="261938" y="3635375"/>
            <a:ext cx="1600200" cy="914400"/>
            <a:chOff x="2667000" y="1447800"/>
            <a:chExt cx="1600200" cy="914400"/>
          </a:xfrm>
        </p:grpSpPr>
        <p:cxnSp>
          <p:nvCxnSpPr>
            <p:cNvPr id="59" name="Straight Connector 58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2" name="Group 60"/>
          <p:cNvGrpSpPr>
            <a:grpSpLocks/>
          </p:cNvGrpSpPr>
          <p:nvPr/>
        </p:nvGrpSpPr>
        <p:grpSpPr bwMode="auto">
          <a:xfrm>
            <a:off x="187325" y="3554413"/>
            <a:ext cx="1600200" cy="914400"/>
            <a:chOff x="2667000" y="1447800"/>
            <a:chExt cx="1600200" cy="914400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95600" y="1447800"/>
              <a:ext cx="13716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3" name="Group 63"/>
          <p:cNvGrpSpPr>
            <a:grpSpLocks/>
          </p:cNvGrpSpPr>
          <p:nvPr/>
        </p:nvGrpSpPr>
        <p:grpSpPr bwMode="auto">
          <a:xfrm>
            <a:off x="331788" y="3733800"/>
            <a:ext cx="1600200" cy="914400"/>
            <a:chOff x="2667000" y="1447800"/>
            <a:chExt cx="1600200" cy="914400"/>
          </a:xfrm>
        </p:grpSpPr>
        <p:cxnSp>
          <p:nvCxnSpPr>
            <p:cNvPr id="65" name="Straight Connector 64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895600" y="1447800"/>
              <a:ext cx="137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4" name="Group 69"/>
          <p:cNvGrpSpPr>
            <a:grpSpLocks/>
          </p:cNvGrpSpPr>
          <p:nvPr/>
        </p:nvGrpSpPr>
        <p:grpSpPr bwMode="auto">
          <a:xfrm>
            <a:off x="4038600" y="4357688"/>
            <a:ext cx="1600200" cy="914400"/>
            <a:chOff x="2667000" y="1447800"/>
            <a:chExt cx="1600200" cy="914400"/>
          </a:xfrm>
        </p:grpSpPr>
        <p:cxnSp>
          <p:nvCxnSpPr>
            <p:cNvPr id="71" name="Straight Connector 70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95600" y="1447800"/>
              <a:ext cx="13716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5" name="Group 74"/>
          <p:cNvGrpSpPr>
            <a:grpSpLocks/>
          </p:cNvGrpSpPr>
          <p:nvPr/>
        </p:nvGrpSpPr>
        <p:grpSpPr bwMode="auto">
          <a:xfrm>
            <a:off x="4100513" y="4433888"/>
            <a:ext cx="1600200" cy="914400"/>
            <a:chOff x="2667000" y="1447800"/>
            <a:chExt cx="1600200" cy="914400"/>
          </a:xfrm>
        </p:grpSpPr>
        <p:cxnSp>
          <p:nvCxnSpPr>
            <p:cNvPr id="76" name="Straight Connector 75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95600" y="1447800"/>
              <a:ext cx="13716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6" name="Group 77"/>
          <p:cNvGrpSpPr>
            <a:grpSpLocks/>
          </p:cNvGrpSpPr>
          <p:nvPr/>
        </p:nvGrpSpPr>
        <p:grpSpPr bwMode="auto">
          <a:xfrm>
            <a:off x="4156075" y="4510088"/>
            <a:ext cx="1600200" cy="914400"/>
            <a:chOff x="2667000" y="1447800"/>
            <a:chExt cx="1600200" cy="914400"/>
          </a:xfrm>
        </p:grpSpPr>
        <p:cxnSp>
          <p:nvCxnSpPr>
            <p:cNvPr id="79" name="Straight Connector 78"/>
            <p:cNvCxnSpPr/>
            <p:nvPr/>
          </p:nvCxnSpPr>
          <p:spPr>
            <a:xfrm rot="5400000" flipH="1" flipV="1">
              <a:off x="2324100" y="1790700"/>
              <a:ext cx="914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895600" y="1447800"/>
              <a:ext cx="13716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7" name="Group 80"/>
          <p:cNvGrpSpPr>
            <a:grpSpLocks/>
          </p:cNvGrpSpPr>
          <p:nvPr/>
        </p:nvGrpSpPr>
        <p:grpSpPr bwMode="auto">
          <a:xfrm>
            <a:off x="6164263" y="2895600"/>
            <a:ext cx="1836737" cy="928688"/>
            <a:chOff x="2667000" y="1434145"/>
            <a:chExt cx="1836725" cy="928055"/>
          </a:xfrm>
        </p:grpSpPr>
        <p:cxnSp>
          <p:nvCxnSpPr>
            <p:cNvPr id="82" name="Straight Connector 81"/>
            <p:cNvCxnSpPr/>
            <p:nvPr/>
          </p:nvCxnSpPr>
          <p:spPr>
            <a:xfrm rot="5400000" flipH="1" flipV="1">
              <a:off x="2324411" y="1791012"/>
              <a:ext cx="913777" cy="22859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895599" y="1434145"/>
              <a:ext cx="1608126" cy="1427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8" name="Group 87"/>
          <p:cNvGrpSpPr>
            <a:grpSpLocks/>
          </p:cNvGrpSpPr>
          <p:nvPr/>
        </p:nvGrpSpPr>
        <p:grpSpPr bwMode="auto">
          <a:xfrm>
            <a:off x="6180138" y="2957513"/>
            <a:ext cx="1836737" cy="928687"/>
            <a:chOff x="2667000" y="1434145"/>
            <a:chExt cx="1836725" cy="928055"/>
          </a:xfrm>
        </p:grpSpPr>
        <p:cxnSp>
          <p:nvCxnSpPr>
            <p:cNvPr id="89" name="Straight Connector 88"/>
            <p:cNvCxnSpPr/>
            <p:nvPr/>
          </p:nvCxnSpPr>
          <p:spPr>
            <a:xfrm rot="5400000" flipH="1" flipV="1">
              <a:off x="2324410" y="1791012"/>
              <a:ext cx="913778" cy="22859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895599" y="1434145"/>
              <a:ext cx="1608126" cy="1427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9" name="Group 90"/>
          <p:cNvGrpSpPr>
            <a:grpSpLocks/>
          </p:cNvGrpSpPr>
          <p:nvPr/>
        </p:nvGrpSpPr>
        <p:grpSpPr bwMode="auto">
          <a:xfrm>
            <a:off x="5997575" y="2667000"/>
            <a:ext cx="1836738" cy="928688"/>
            <a:chOff x="2667000" y="1434145"/>
            <a:chExt cx="1836725" cy="928055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2324411" y="1791012"/>
              <a:ext cx="913777" cy="22859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95598" y="1434145"/>
              <a:ext cx="1608127" cy="1427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50" name="Group 93"/>
          <p:cNvGrpSpPr>
            <a:grpSpLocks/>
          </p:cNvGrpSpPr>
          <p:nvPr/>
        </p:nvGrpSpPr>
        <p:grpSpPr bwMode="auto">
          <a:xfrm>
            <a:off x="6049963" y="2743200"/>
            <a:ext cx="1836737" cy="928688"/>
            <a:chOff x="2667000" y="1434145"/>
            <a:chExt cx="1836725" cy="928055"/>
          </a:xfrm>
        </p:grpSpPr>
        <p:cxnSp>
          <p:nvCxnSpPr>
            <p:cNvPr id="95" name="Straight Connector 94"/>
            <p:cNvCxnSpPr/>
            <p:nvPr/>
          </p:nvCxnSpPr>
          <p:spPr>
            <a:xfrm rot="5400000" flipH="1" flipV="1">
              <a:off x="2324411" y="1791012"/>
              <a:ext cx="913777" cy="22859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895599" y="1434145"/>
              <a:ext cx="1608126" cy="1427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51" name="Group 96"/>
          <p:cNvGrpSpPr>
            <a:grpSpLocks/>
          </p:cNvGrpSpPr>
          <p:nvPr/>
        </p:nvGrpSpPr>
        <p:grpSpPr bwMode="auto">
          <a:xfrm>
            <a:off x="6103938" y="2819400"/>
            <a:ext cx="1836737" cy="928688"/>
            <a:chOff x="2667000" y="1434145"/>
            <a:chExt cx="1836725" cy="928055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324411" y="1791012"/>
              <a:ext cx="913777" cy="22859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895599" y="1434145"/>
              <a:ext cx="1608126" cy="1427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9878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u contenu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411663"/>
          </a:xfrm>
        </p:spPr>
        <p:txBody>
          <a:bodyPr/>
          <a:lstStyle/>
          <a:p>
            <a:endParaRPr lang="fr-FR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42486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0088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pPr algn="ctr"/>
            <a:r>
              <a:rPr lang="fr-FR">
                <a:latin typeface="Arial" charset="0"/>
                <a:ea typeface="ＭＳ Ｐゴシック" charset="0"/>
                <a:cs typeface="Arial" charset="0"/>
              </a:rPr>
              <a:t>Statistiques: 30 centres d’appel Insafe</a:t>
            </a:r>
          </a:p>
        </p:txBody>
      </p:sp>
      <p:sp>
        <p:nvSpPr>
          <p:cNvPr id="14340" name="ZoneTexte 1"/>
          <p:cNvSpPr txBox="1">
            <a:spLocks noChangeArrowheads="1"/>
          </p:cNvSpPr>
          <p:nvPr/>
        </p:nvSpPr>
        <p:spPr bwMode="auto">
          <a:xfrm>
            <a:off x="3971925" y="6211888"/>
            <a:ext cx="514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/>
              <a:t>Env. 80 000 d’appels chaque année, </a:t>
            </a:r>
          </a:p>
          <a:p>
            <a:r>
              <a:rPr lang="fr-FR" sz="1800"/>
              <a:t>période du 1 mars 31 septembre 2014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" t="20711" r="55440" b="7449"/>
          <a:stretch>
            <a:fillRect/>
          </a:stretch>
        </p:blipFill>
        <p:spPr bwMode="auto">
          <a:xfrm>
            <a:off x="539750" y="0"/>
            <a:ext cx="35115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7249"/>
          <a:stretch>
            <a:fillRect/>
          </a:stretch>
        </p:blipFill>
        <p:spPr bwMode="auto">
          <a:xfrm>
            <a:off x="4787900" y="115888"/>
            <a:ext cx="33131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17555"/>
          <a:stretch>
            <a:fillRect/>
          </a:stretch>
        </p:blipFill>
        <p:spPr bwMode="auto">
          <a:xfrm>
            <a:off x="4716463" y="3978275"/>
            <a:ext cx="34369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ZoneTexte 1"/>
          <p:cNvSpPr txBox="1">
            <a:spLocks noChangeArrowheads="1"/>
          </p:cNvSpPr>
          <p:nvPr/>
        </p:nvSpPr>
        <p:spPr bwMode="auto">
          <a:xfrm>
            <a:off x="1277938" y="3429000"/>
            <a:ext cx="24844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ru-RU" sz="1350" b="1" dirty="0" smtClean="0"/>
              <a:t>mars </a:t>
            </a:r>
            <a:r>
              <a:rPr lang="fr-FR" altLang="ru-RU" sz="1350" b="1" dirty="0"/>
              <a:t>2012 - </a:t>
            </a:r>
            <a:r>
              <a:rPr lang="fr-FR" altLang="ru-RU" sz="1350" b="1" dirty="0" smtClean="0"/>
              <a:t>sept </a:t>
            </a:r>
            <a:r>
              <a:rPr lang="fr-FR" altLang="ru-RU" sz="1350" b="1" dirty="0"/>
              <a:t>2013</a:t>
            </a:r>
          </a:p>
        </p:txBody>
      </p:sp>
      <p:sp>
        <p:nvSpPr>
          <p:cNvPr id="18437" name="ZoneTexte 11"/>
          <p:cNvSpPr txBox="1">
            <a:spLocks noChangeArrowheads="1"/>
          </p:cNvSpPr>
          <p:nvPr/>
        </p:nvSpPr>
        <p:spPr bwMode="auto">
          <a:xfrm>
            <a:off x="4895850" y="3500438"/>
            <a:ext cx="24844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ru-RU" sz="1350" b="1" dirty="0" smtClean="0"/>
              <a:t>sept </a:t>
            </a:r>
            <a:r>
              <a:rPr lang="fr-FR" altLang="ru-RU" sz="1350" b="1" dirty="0"/>
              <a:t>2013 - </a:t>
            </a:r>
            <a:r>
              <a:rPr lang="fr-FR" altLang="ru-RU" sz="1350" b="1" dirty="0" smtClean="0"/>
              <a:t>mars </a:t>
            </a:r>
            <a:r>
              <a:rPr lang="fr-FR" altLang="ru-RU" sz="1350" b="1" dirty="0"/>
              <a:t>2014</a:t>
            </a:r>
          </a:p>
        </p:txBody>
      </p:sp>
      <p:sp>
        <p:nvSpPr>
          <p:cNvPr id="18438" name="ZoneTexte 12"/>
          <p:cNvSpPr txBox="1">
            <a:spLocks noChangeArrowheads="1"/>
          </p:cNvSpPr>
          <p:nvPr/>
        </p:nvSpPr>
        <p:spPr bwMode="auto">
          <a:xfrm>
            <a:off x="1871663" y="5589588"/>
            <a:ext cx="24844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ru-RU" sz="1350" b="1" dirty="0" smtClean="0"/>
              <a:t>mars </a:t>
            </a:r>
            <a:r>
              <a:rPr lang="fr-FR" altLang="ru-RU" sz="1350" b="1" dirty="0"/>
              <a:t>2014 - </a:t>
            </a:r>
            <a:r>
              <a:rPr lang="fr-FR" altLang="ru-RU" sz="1350" b="1" dirty="0" smtClean="0"/>
              <a:t>sept </a:t>
            </a:r>
            <a:r>
              <a:rPr lang="fr-FR" altLang="ru-RU" sz="1350" b="1" dirty="0"/>
              <a:t>2014</a:t>
            </a:r>
          </a:p>
        </p:txBody>
      </p:sp>
      <p:sp>
        <p:nvSpPr>
          <p:cNvPr id="43015" name="Titre 1"/>
          <p:cNvSpPr txBox="1">
            <a:spLocks/>
          </p:cNvSpPr>
          <p:nvPr/>
        </p:nvSpPr>
        <p:spPr bwMode="auto">
          <a:xfrm>
            <a:off x="0" y="4076700"/>
            <a:ext cx="4086225" cy="939800"/>
          </a:xfrm>
          <a:prstGeom prst="rect">
            <a:avLst/>
          </a:prstGeom>
          <a:solidFill>
            <a:srgbClr val="0177C1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27000" rIns="54000" bIns="81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2700" b="1">
                <a:solidFill>
                  <a:schemeClr val="bg1"/>
                </a:solidFill>
                <a:ea typeface="MS PGothic" charset="0"/>
              </a:rPr>
              <a:t>Cyber-harcèlement en Europe 2013-2014</a:t>
            </a:r>
          </a:p>
        </p:txBody>
      </p:sp>
      <p:sp>
        <p:nvSpPr>
          <p:cNvPr id="18441" name="ZoneTexte 11"/>
          <p:cNvSpPr txBox="1">
            <a:spLocks noChangeArrowheads="1"/>
          </p:cNvSpPr>
          <p:nvPr/>
        </p:nvSpPr>
        <p:spPr bwMode="auto">
          <a:xfrm>
            <a:off x="4192588" y="6550025"/>
            <a:ext cx="3943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ru-RU" sz="1050" b="1" dirty="0" smtClean="0">
                <a:latin typeface="+mn-lt"/>
              </a:rPr>
              <a:t>Réf</a:t>
            </a:r>
            <a:r>
              <a:rPr lang="fr-FR" altLang="ru-RU" sz="1050" dirty="0" smtClean="0">
                <a:latin typeface="+mn-lt"/>
              </a:rPr>
              <a:t>: statistiques de 30 centres d’appel ‘</a:t>
            </a:r>
            <a:r>
              <a:rPr lang="fr-FR" altLang="ru-RU" sz="1050" dirty="0" err="1" smtClean="0">
                <a:latin typeface="+mn-lt"/>
              </a:rPr>
              <a:t>Insafe</a:t>
            </a:r>
            <a:r>
              <a:rPr lang="fr-FR" altLang="ru-RU" sz="1050" dirty="0" smtClean="0">
                <a:latin typeface="+mn-lt"/>
              </a:rPr>
              <a:t>’ 2012</a:t>
            </a:r>
            <a:r>
              <a:rPr lang="fr-FR" altLang="ru-RU" sz="1050" dirty="0">
                <a:latin typeface="+mn-lt"/>
              </a:rPr>
              <a:t>-2014</a:t>
            </a:r>
          </a:p>
        </p:txBody>
      </p:sp>
    </p:spTree>
    <p:extLst>
      <p:ext uri="{BB962C8B-B14F-4D97-AF65-F5344CB8AC3E}">
        <p14:creationId xmlns:p14="http://schemas.microsoft.com/office/powerpoint/2010/main" val="39269333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00088"/>
          </a:xfrm>
          <a:solidFill>
            <a:srgbClr val="0177C1">
              <a:alpha val="72156"/>
            </a:srgbClr>
          </a:solidFill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Les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soucis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des parents en 2015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762000" y="1524000"/>
            <a:ext cx="2590800" cy="1371600"/>
            <a:chOff x="762000" y="1524000"/>
            <a:chExt cx="2590800" cy="1371600"/>
          </a:xfrm>
        </p:grpSpPr>
        <p:sp>
          <p:nvSpPr>
            <p:cNvPr id="3" name="Cloud Callout 2"/>
            <p:cNvSpPr/>
            <p:nvPr/>
          </p:nvSpPr>
          <p:spPr>
            <a:xfrm>
              <a:off x="762000" y="15240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2" name="TextBox 3"/>
            <p:cNvSpPr txBox="1">
              <a:spLocks noChangeArrowheads="1"/>
            </p:cNvSpPr>
            <p:nvPr/>
          </p:nvSpPr>
          <p:spPr bwMode="auto">
            <a:xfrm>
              <a:off x="1066800" y="1828800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err="1" smtClean="0">
                  <a:latin typeface="Comic Sans MS" charset="0"/>
                </a:rPr>
                <a:t>Utilisation</a:t>
              </a:r>
              <a:r>
                <a:rPr lang="en-US" dirty="0" smtClean="0">
                  <a:latin typeface="Comic Sans MS" charset="0"/>
                </a:rPr>
                <a:t> </a:t>
              </a:r>
              <a:r>
                <a:rPr lang="en-US" dirty="0" err="1" smtClean="0">
                  <a:latin typeface="Comic Sans MS" charset="0"/>
                </a:rPr>
                <a:t>excessif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5867400" y="4648200"/>
            <a:ext cx="2590800" cy="1371600"/>
            <a:chOff x="5867400" y="4648200"/>
            <a:chExt cx="2590800" cy="1371600"/>
          </a:xfrm>
        </p:grpSpPr>
        <p:sp>
          <p:nvSpPr>
            <p:cNvPr id="12" name="Cloud Callout 11"/>
            <p:cNvSpPr/>
            <p:nvPr/>
          </p:nvSpPr>
          <p:spPr>
            <a:xfrm>
              <a:off x="5867400" y="46482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12"/>
            <p:cNvSpPr txBox="1">
              <a:spLocks noChangeArrowheads="1"/>
            </p:cNvSpPr>
            <p:nvPr/>
          </p:nvSpPr>
          <p:spPr bwMode="auto">
            <a:xfrm>
              <a:off x="6248400" y="5029200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latin typeface="Comic Sans MS" charset="0"/>
                </a:rPr>
                <a:t>Protection des </a:t>
              </a:r>
              <a:r>
                <a:rPr lang="en-US" dirty="0" err="1" smtClean="0">
                  <a:latin typeface="Comic Sans MS" charset="0"/>
                </a:rPr>
                <a:t>données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5791200" y="1600200"/>
            <a:ext cx="2590800" cy="1371600"/>
            <a:chOff x="5791200" y="1600200"/>
            <a:chExt cx="2590800" cy="1371600"/>
          </a:xfrm>
        </p:grpSpPr>
        <p:sp>
          <p:nvSpPr>
            <p:cNvPr id="11" name="Cloud Callout 10"/>
            <p:cNvSpPr/>
            <p:nvPr/>
          </p:nvSpPr>
          <p:spPr>
            <a:xfrm>
              <a:off x="5791200" y="16002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13"/>
            <p:cNvSpPr txBox="1">
              <a:spLocks noChangeArrowheads="1"/>
            </p:cNvSpPr>
            <p:nvPr/>
          </p:nvSpPr>
          <p:spPr bwMode="auto">
            <a:xfrm>
              <a:off x="5868144" y="1700808"/>
              <a:ext cx="250128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err="1" smtClean="0">
                  <a:latin typeface="Comic Sans MS" charset="0"/>
                </a:rPr>
                <a:t>Enfants</a:t>
              </a:r>
              <a:r>
                <a:rPr lang="en-US" dirty="0" smtClean="0">
                  <a:latin typeface="Comic Sans MS" charset="0"/>
                </a:rPr>
                <a:t> “</a:t>
              </a:r>
              <a:r>
                <a:rPr lang="en-US" dirty="0" err="1" smtClean="0">
                  <a:latin typeface="Comic Sans MS" charset="0"/>
                </a:rPr>
                <a:t>consommateurs</a:t>
              </a:r>
              <a:r>
                <a:rPr lang="en-US" dirty="0" smtClean="0">
                  <a:latin typeface="Comic Sans MS" charset="0"/>
                </a:rPr>
                <a:t>”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1905000" y="4343400"/>
            <a:ext cx="2590800" cy="1371600"/>
            <a:chOff x="1905000" y="4343400"/>
            <a:chExt cx="2590800" cy="1371600"/>
          </a:xfrm>
        </p:grpSpPr>
        <p:sp>
          <p:nvSpPr>
            <p:cNvPr id="10" name="Cloud Callout 9"/>
            <p:cNvSpPr/>
            <p:nvPr/>
          </p:nvSpPr>
          <p:spPr>
            <a:xfrm rot="1022999">
              <a:off x="1905000" y="43434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6" name="TextBox 14"/>
            <p:cNvSpPr txBox="1">
              <a:spLocks noChangeArrowheads="1"/>
            </p:cNvSpPr>
            <p:nvPr/>
          </p:nvSpPr>
          <p:spPr bwMode="auto">
            <a:xfrm rot="1070708">
              <a:off x="2234711" y="4776583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Comic Sans MS" charset="0"/>
                </a:rPr>
                <a:t>Sexting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3124200" y="1219200"/>
            <a:ext cx="2590800" cy="1371600"/>
            <a:chOff x="3124200" y="1219200"/>
            <a:chExt cx="2590800" cy="1371600"/>
          </a:xfrm>
        </p:grpSpPr>
        <p:sp>
          <p:nvSpPr>
            <p:cNvPr id="8" name="Cloud Callout 7"/>
            <p:cNvSpPr/>
            <p:nvPr/>
          </p:nvSpPr>
          <p:spPr>
            <a:xfrm>
              <a:off x="3124200" y="12192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15"/>
            <p:cNvSpPr txBox="1">
              <a:spLocks noChangeArrowheads="1"/>
            </p:cNvSpPr>
            <p:nvPr/>
          </p:nvSpPr>
          <p:spPr bwMode="auto">
            <a:xfrm>
              <a:off x="3433872" y="1655310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latin typeface="Comic Sans MS" charset="0"/>
                </a:rPr>
                <a:t>Contacts en </a:t>
              </a:r>
              <a:r>
                <a:rPr lang="en-US" dirty="0" err="1" smtClean="0">
                  <a:latin typeface="Comic Sans MS" charset="0"/>
                </a:rPr>
                <a:t>ligne</a:t>
              </a:r>
              <a:r>
                <a:rPr lang="en-US" dirty="0" smtClean="0">
                  <a:latin typeface="Comic Sans MS" charset="0"/>
                </a:rPr>
                <a:t> 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995936" y="3501008"/>
            <a:ext cx="2590800" cy="1371600"/>
            <a:chOff x="3810000" y="2895600"/>
            <a:chExt cx="2590800" cy="1371600"/>
          </a:xfrm>
        </p:grpSpPr>
        <p:sp>
          <p:nvSpPr>
            <p:cNvPr id="9" name="Cloud Callout 8"/>
            <p:cNvSpPr/>
            <p:nvPr/>
          </p:nvSpPr>
          <p:spPr>
            <a:xfrm rot="21125343">
              <a:off x="3810000" y="28956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2" name="TextBox 16"/>
            <p:cNvSpPr txBox="1">
              <a:spLocks noChangeArrowheads="1"/>
            </p:cNvSpPr>
            <p:nvPr/>
          </p:nvSpPr>
          <p:spPr bwMode="auto">
            <a:xfrm rot="-787870">
              <a:off x="4114800" y="3352800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err="1" smtClean="0">
                  <a:latin typeface="Comic Sans MS" charset="0"/>
                </a:rPr>
                <a:t>Credibilité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0" y="3276600"/>
            <a:ext cx="2590800" cy="1371600"/>
            <a:chOff x="0" y="3276600"/>
            <a:chExt cx="2590800" cy="1371600"/>
          </a:xfrm>
        </p:grpSpPr>
        <p:sp>
          <p:nvSpPr>
            <p:cNvPr id="7" name="Cloud Callout 6"/>
            <p:cNvSpPr/>
            <p:nvPr/>
          </p:nvSpPr>
          <p:spPr>
            <a:xfrm>
              <a:off x="0" y="32766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0" name="TextBox 17"/>
            <p:cNvSpPr txBox="1">
              <a:spLocks noChangeArrowheads="1"/>
            </p:cNvSpPr>
            <p:nvPr/>
          </p:nvSpPr>
          <p:spPr bwMode="auto">
            <a:xfrm>
              <a:off x="381000" y="3505200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Comic Sans MS" charset="0"/>
                </a:rPr>
                <a:t>Geo-location</a:t>
              </a: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3733800" y="5486400"/>
            <a:ext cx="2590800" cy="1371600"/>
            <a:chOff x="3733800" y="5486400"/>
            <a:chExt cx="2590800" cy="1371600"/>
          </a:xfrm>
        </p:grpSpPr>
        <p:sp>
          <p:nvSpPr>
            <p:cNvPr id="5" name="Cloud Callout 4"/>
            <p:cNvSpPr/>
            <p:nvPr/>
          </p:nvSpPr>
          <p:spPr>
            <a:xfrm>
              <a:off x="3733800" y="54864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8" name="TextBox 18"/>
            <p:cNvSpPr txBox="1">
              <a:spLocks noChangeArrowheads="1"/>
            </p:cNvSpPr>
            <p:nvPr/>
          </p:nvSpPr>
          <p:spPr bwMode="auto">
            <a:xfrm>
              <a:off x="3923928" y="5867400"/>
              <a:ext cx="2019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err="1" smtClean="0">
                  <a:latin typeface="Comic Sans MS" charset="0"/>
                </a:rPr>
                <a:t>Harcèlement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6553200" y="3200400"/>
            <a:ext cx="2590800" cy="1371600"/>
            <a:chOff x="6553200" y="3200400"/>
            <a:chExt cx="2590800" cy="1371600"/>
          </a:xfrm>
        </p:grpSpPr>
        <p:sp>
          <p:nvSpPr>
            <p:cNvPr id="6" name="Cloud Callout 5"/>
            <p:cNvSpPr/>
            <p:nvPr/>
          </p:nvSpPr>
          <p:spPr>
            <a:xfrm>
              <a:off x="6553200" y="32004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6" name="TextBox 19"/>
            <p:cNvSpPr txBox="1">
              <a:spLocks noChangeArrowheads="1"/>
            </p:cNvSpPr>
            <p:nvPr/>
          </p:nvSpPr>
          <p:spPr bwMode="auto">
            <a:xfrm>
              <a:off x="6876256" y="3501008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latin typeface="Comic Sans MS" charset="0"/>
                </a:rPr>
                <a:t>Reputation/ interactions</a:t>
              </a:r>
              <a:endParaRPr lang="en-US" dirty="0">
                <a:latin typeface="Comic Sans MS" charset="0"/>
              </a:endParaRP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2051720" y="2636912"/>
            <a:ext cx="2590800" cy="1371600"/>
            <a:chOff x="6553200" y="3200400"/>
            <a:chExt cx="2590800" cy="1371600"/>
          </a:xfrm>
        </p:grpSpPr>
        <p:sp>
          <p:nvSpPr>
            <p:cNvPr id="31" name="Cloud Callout 5"/>
            <p:cNvSpPr/>
            <p:nvPr/>
          </p:nvSpPr>
          <p:spPr>
            <a:xfrm>
              <a:off x="6553200" y="3200400"/>
              <a:ext cx="2590800" cy="13716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6841232" y="3488432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err="1" smtClean="0">
                  <a:latin typeface="Comic Sans MS" charset="0"/>
                </a:rPr>
                <a:t>Jeux</a:t>
              </a:r>
              <a:r>
                <a:rPr lang="en-US" dirty="0" smtClean="0">
                  <a:latin typeface="Comic Sans MS" charset="0"/>
                </a:rPr>
                <a:t> en </a:t>
              </a:r>
              <a:r>
                <a:rPr lang="en-US" dirty="0" err="1" smtClean="0">
                  <a:latin typeface="Comic Sans MS" charset="0"/>
                </a:rPr>
                <a:t>ligne</a:t>
              </a:r>
              <a:endParaRPr lang="en-US" dirty="0">
                <a:latin typeface="Comic Sans MS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699404"/>
          </a:xfrm>
        </p:spPr>
        <p:txBody>
          <a:bodyPr/>
          <a:lstStyle/>
          <a:p>
            <a:r>
              <a:rPr lang="fr-FR" dirty="0" smtClean="0"/>
              <a:t>Guide annuelle de bonnes pratiques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2014: ON ONLINE RELATIONSHIPS 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24744"/>
            <a:ext cx="1979712" cy="14229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48880"/>
            <a:ext cx="1584176" cy="1578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40050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SEPT 2012: RESOURCES FOR TEENS</a:t>
            </a:r>
          </a:p>
          <a:p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95736" y="285293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2013: </a:t>
            </a:r>
            <a:r>
              <a:rPr lang="fr-FR" b="1" dirty="0" smtClean="0"/>
              <a:t>RESOURCES FOR MOBILES</a:t>
            </a:r>
          </a:p>
          <a:p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356992"/>
            <a:ext cx="2535560" cy="16681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632577"/>
            <a:ext cx="2652216" cy="22254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1880" y="573325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MARCH 2012: FOR YOUNG INTERNET USERS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3080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60675"/>
      </p:ext>
    </p:extLst>
  </p:cSld>
  <p:clrMapOvr>
    <a:masterClrMapping/>
  </p:clrMapOvr>
  <p:transition xmlns:p14="http://schemas.microsoft.com/office/powerpoint/2010/main" spd="slow" advClick="0" advTm="6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U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6723</TotalTime>
  <Words>608</Words>
  <Application>Microsoft Macintosh PowerPoint</Application>
  <PresentationFormat>Présentation à l'écran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EUN-template</vt:lpstr>
      <vt:lpstr>Présentation PowerPoint</vt:lpstr>
      <vt:lpstr>Nos enfants, nos objectifs</vt:lpstr>
      <vt:lpstr>La sensibilisation : enseignements tirées</vt:lpstr>
      <vt:lpstr>Evaluer le terrain et l’impact de nos actions</vt:lpstr>
      <vt:lpstr>Statistiques: 30 centres d’appel Insafe</vt:lpstr>
      <vt:lpstr>Présentation PowerPoint</vt:lpstr>
      <vt:lpstr>Les soucis des parents en 2015</vt:lpstr>
      <vt:lpstr>Guide annuelle de bonnes pratiques</vt:lpstr>
      <vt:lpstr>Présentation PowerPoint</vt:lpstr>
      <vt:lpstr>Sensibilisation des familles</vt:lpstr>
      <vt:lpstr>Présentation PowerPoint</vt:lpstr>
      <vt:lpstr>Présentation PowerPoint</vt:lpstr>
      <vt:lpstr>Présentation PowerPoint</vt:lpstr>
      <vt:lpstr>Web We Want - ressource pour adolescents</vt:lpstr>
      <vt:lpstr>Travailler avec les décideurs(PPP)</vt:lpstr>
      <vt:lpstr>Implémentation d’une politique solide</vt:lpstr>
      <vt:lpstr>Présentation PowerPoint</vt:lpstr>
      <vt:lpstr>Les enfants s’inspirent des adultes.  Donnons leur de l’inspiration!                                     Benjamin Franklin</vt:lpstr>
    </vt:vector>
  </TitlesOfParts>
  <Company>Dogstudio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Gilles</dc:creator>
  <cp:lastModifiedBy>Insight</cp:lastModifiedBy>
  <cp:revision>252</cp:revision>
  <cp:lastPrinted>2012-12-03T14:00:47Z</cp:lastPrinted>
  <dcterms:created xsi:type="dcterms:W3CDTF">2014-04-13T16:09:01Z</dcterms:created>
  <dcterms:modified xsi:type="dcterms:W3CDTF">2015-05-06T12:03:38Z</dcterms:modified>
</cp:coreProperties>
</file>